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4"/>
    <p:sldMasterId id="2147483729" r:id="rId5"/>
    <p:sldMasterId id="2147483730" r:id="rId6"/>
    <p:sldMasterId id="2147483731" r:id="rId7"/>
    <p:sldMasterId id="214748373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Lst>
  <p:sldSz cy="5143500" cx="9144000"/>
  <p:notesSz cx="6858000" cy="9144000"/>
  <p:embeddedFontLst>
    <p:embeddedFont>
      <p:font typeface="Helvetica Neue Light"/>
      <p:regular r:id="rId56"/>
      <p:bold r:id="rId57"/>
      <p:italic r:id="rId58"/>
      <p:boldItalic r:id="rId59"/>
    </p:embeddedFont>
    <p:embeddedFont>
      <p:font typeface="DM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DMSans-italic.fntdata"/><Relationship Id="rId61" Type="http://schemas.openxmlformats.org/officeDocument/2006/relationships/font" Target="fonts/DMSans-bold.fntdata"/><Relationship Id="rId20" Type="http://schemas.openxmlformats.org/officeDocument/2006/relationships/slide" Target="slides/slide11.xml"/><Relationship Id="rId63" Type="http://schemas.openxmlformats.org/officeDocument/2006/relationships/font" Target="fonts/DMSans-bold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DMSans-regular.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HelveticaNeueLight-bold.fntdata"/><Relationship Id="rId12" Type="http://schemas.openxmlformats.org/officeDocument/2006/relationships/slide" Target="slides/slide3.xml"/><Relationship Id="rId56" Type="http://schemas.openxmlformats.org/officeDocument/2006/relationships/font" Target="fonts/HelveticaNeueLight-regular.fntdata"/><Relationship Id="rId15" Type="http://schemas.openxmlformats.org/officeDocument/2006/relationships/slide" Target="slides/slide6.xml"/><Relationship Id="rId59" Type="http://schemas.openxmlformats.org/officeDocument/2006/relationships/font" Target="fonts/HelveticaNeueLight-boldItalic.fntdata"/><Relationship Id="rId14" Type="http://schemas.openxmlformats.org/officeDocument/2006/relationships/slide" Target="slides/slide5.xml"/><Relationship Id="rId58" Type="http://schemas.openxmlformats.org/officeDocument/2006/relationships/font" Target="fonts/HelveticaNeueLight-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3e8b273a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3e8b273a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441bb780c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e441bb780c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441bb780c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441bb780c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441bb780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e441bb780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441bb780c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e441bb780c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441bb780c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e441bb780c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e441bb780c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e441bb780c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441bb780c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441bb780c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441bb780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e441bb780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441bb780c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441bb780c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441bb780c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441bb780c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3e8b273a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3e8b273a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441bb780c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441bb780c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441bb780c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e441bb780c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e441bb780c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e441bb780c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441bb780c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441bb780c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e441bb780c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e441bb780c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441bb780c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441bb780c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e441bb780c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e441bb780c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e441bb780c_1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e441bb780c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e3e8b273a3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e3e8b273a3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3e8b273a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e3e8b273a3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441bb78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e441bb78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e441bb780c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e441bb780c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e441bb780c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e441bb780c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441bb780c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441bb780c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e441bb780c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e441bb780c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e3e8b273a3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e3e8b273a3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e441bb780c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e441bb780c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e3e8b273a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e3e8b273a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f20a7e08d4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f20a7e08d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f20a7e08d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f20a7e08d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f20a7e08d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f20a7e08d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3e8b273a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3e8b273a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f20a7e08d4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f20a7e08d4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e3e8b273a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e3e8b273a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e3e8b273a3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e3e8b273a3_0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e441bb780c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e441bb780c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e441bb780c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e441bb780c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e441bb780c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e441bb780c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e3e8b273a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e3e8b273a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e3e8b273a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e3e8b273a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441bb780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441bb780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441bb780c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441bb780c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441bb780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441bb780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441bb780c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e441bb780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1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9" name="Google Shape;59;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 name="Google Shape;64;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2" name="Shape 72"/>
        <p:cNvGrpSpPr/>
        <p:nvPr/>
      </p:nvGrpSpPr>
      <p:grpSpPr>
        <a:xfrm>
          <a:off x="0" y="0"/>
          <a:ext cx="0" cy="0"/>
          <a:chOff x="0" y="0"/>
          <a:chExt cx="0" cy="0"/>
        </a:xfrm>
      </p:grpSpPr>
      <p:pic>
        <p:nvPicPr>
          <p:cNvPr id="73" name="Google Shape;73;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 name="Shape 95"/>
        <p:cNvGrpSpPr/>
        <p:nvPr/>
      </p:nvGrpSpPr>
      <p:grpSpPr>
        <a:xfrm>
          <a:off x="0" y="0"/>
          <a:ext cx="0" cy="0"/>
          <a:chOff x="0" y="0"/>
          <a:chExt cx="0" cy="0"/>
        </a:xfrm>
      </p:grpSpPr>
      <p:sp>
        <p:nvSpPr>
          <p:cNvPr id="96" name="Google Shape;96;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7" name="Google Shape;97;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1" name="Google Shape;101;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02" name="Google Shape;10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5" name="Google Shape;10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8" name="Google Shape;108;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09" name="Google Shape;109;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0" name="Google Shape;11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3" name="Google Shape;11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4" name="Shape 114"/>
        <p:cNvGrpSpPr/>
        <p:nvPr/>
      </p:nvGrpSpPr>
      <p:grpSpPr>
        <a:xfrm>
          <a:off x="0" y="0"/>
          <a:ext cx="0" cy="0"/>
          <a:chOff x="0" y="0"/>
          <a:chExt cx="0" cy="0"/>
        </a:xfrm>
      </p:grpSpPr>
      <p:sp>
        <p:nvSpPr>
          <p:cNvPr id="115" name="Google Shape;115;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16" name="Google Shape;116;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7" name="Google Shape;11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 name="Shape 118"/>
        <p:cNvGrpSpPr/>
        <p:nvPr/>
      </p:nvGrpSpPr>
      <p:grpSpPr>
        <a:xfrm>
          <a:off x="0" y="0"/>
          <a:ext cx="0" cy="0"/>
          <a:chOff x="0" y="0"/>
          <a:chExt cx="0" cy="0"/>
        </a:xfrm>
      </p:grpSpPr>
      <p:sp>
        <p:nvSpPr>
          <p:cNvPr id="119" name="Google Shape;119;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0" name="Google Shape;12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24" name="Google Shape;124;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26" name="Google Shape;12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29" name="Google Shape;12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sp>
        <p:nvSpPr>
          <p:cNvPr id="131" name="Google Shape;131;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2" name="Google Shape;132;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33" name="Google Shape;1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4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42" name="Shape 142"/>
        <p:cNvGrpSpPr/>
        <p:nvPr/>
      </p:nvGrpSpPr>
      <p:grpSpPr>
        <a:xfrm>
          <a:off x="0" y="0"/>
          <a:ext cx="0" cy="0"/>
          <a:chOff x="0" y="0"/>
          <a:chExt cx="0" cy="0"/>
        </a:xfrm>
      </p:grpSpPr>
      <p:pic>
        <p:nvPicPr>
          <p:cNvPr id="143" name="Google Shape;143;p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6" name="Google Shape;146;p4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49" name="Shape 149"/>
        <p:cNvGrpSpPr/>
        <p:nvPr/>
      </p:nvGrpSpPr>
      <p:grpSpPr>
        <a:xfrm>
          <a:off x="0" y="0"/>
          <a:ext cx="0" cy="0"/>
          <a:chOff x="0" y="0"/>
          <a:chExt cx="0" cy="0"/>
        </a:xfrm>
      </p:grpSpPr>
      <p:pic>
        <p:nvPicPr>
          <p:cNvPr id="150" name="Google Shape;150;p4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55" name="Shape 155"/>
        <p:cNvGrpSpPr/>
        <p:nvPr/>
      </p:nvGrpSpPr>
      <p:grpSpPr>
        <a:xfrm>
          <a:off x="0" y="0"/>
          <a:ext cx="0" cy="0"/>
          <a:chOff x="0" y="0"/>
          <a:chExt cx="0" cy="0"/>
        </a:xfrm>
      </p:grpSpPr>
      <p:sp>
        <p:nvSpPr>
          <p:cNvPr id="156" name="Google Shape;156;p5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7" name="Google Shape;157;p5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58" name="Google Shape;158;p5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59" name="Shape 159"/>
        <p:cNvGrpSpPr/>
        <p:nvPr/>
      </p:nvGrpSpPr>
      <p:grpSpPr>
        <a:xfrm>
          <a:off x="0" y="0"/>
          <a:ext cx="0" cy="0"/>
          <a:chOff x="0" y="0"/>
          <a:chExt cx="0" cy="0"/>
        </a:xfrm>
      </p:grpSpPr>
      <p:pic>
        <p:nvPicPr>
          <p:cNvPr id="160" name="Google Shape;160;p5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3" name="Google Shape;163;p5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64" name="Shape 164"/>
        <p:cNvGrpSpPr/>
        <p:nvPr/>
      </p:nvGrpSpPr>
      <p:grpSpPr>
        <a:xfrm>
          <a:off x="0" y="0"/>
          <a:ext cx="0" cy="0"/>
          <a:chOff x="0" y="0"/>
          <a:chExt cx="0" cy="0"/>
        </a:xfrm>
      </p:grpSpPr>
      <p:pic>
        <p:nvPicPr>
          <p:cNvPr id="165" name="Google Shape;165;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id="167" name="Google Shape;167;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5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1" name="Shape 171"/>
        <p:cNvGrpSpPr/>
        <p:nvPr/>
      </p:nvGrpSpPr>
      <p:grpSpPr>
        <a:xfrm>
          <a:off x="0" y="0"/>
          <a:ext cx="0" cy="0"/>
          <a:chOff x="0" y="0"/>
          <a:chExt cx="0" cy="0"/>
        </a:xfrm>
      </p:grpSpPr>
      <p:pic>
        <p:nvPicPr>
          <p:cNvPr id="172" name="Google Shape;172;p5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73" name="Shape 173"/>
        <p:cNvGrpSpPr/>
        <p:nvPr/>
      </p:nvGrpSpPr>
      <p:grpSpPr>
        <a:xfrm>
          <a:off x="0" y="0"/>
          <a:ext cx="0" cy="0"/>
          <a:chOff x="0" y="0"/>
          <a:chExt cx="0" cy="0"/>
        </a:xfrm>
      </p:grpSpPr>
      <p:pic>
        <p:nvPicPr>
          <p:cNvPr id="174" name="Google Shape;174;p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5" name="Shape 175"/>
        <p:cNvGrpSpPr/>
        <p:nvPr/>
      </p:nvGrpSpPr>
      <p:grpSpPr>
        <a:xfrm>
          <a:off x="0" y="0"/>
          <a:ext cx="0" cy="0"/>
          <a:chOff x="0" y="0"/>
          <a:chExt cx="0" cy="0"/>
        </a:xfrm>
      </p:grpSpPr>
      <p:pic>
        <p:nvPicPr>
          <p:cNvPr id="176" name="Google Shape;176;p5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77" name="Shape 177"/>
        <p:cNvGrpSpPr/>
        <p:nvPr/>
      </p:nvGrpSpPr>
      <p:grpSpPr>
        <a:xfrm>
          <a:off x="0" y="0"/>
          <a:ext cx="0" cy="0"/>
          <a:chOff x="0" y="0"/>
          <a:chExt cx="0" cy="0"/>
        </a:xfrm>
      </p:grpSpPr>
      <p:pic>
        <p:nvPicPr>
          <p:cNvPr id="178" name="Google Shape;178;p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79" name="Shape 179"/>
        <p:cNvGrpSpPr/>
        <p:nvPr/>
      </p:nvGrpSpPr>
      <p:grpSpPr>
        <a:xfrm>
          <a:off x="0" y="0"/>
          <a:ext cx="0" cy="0"/>
          <a:chOff x="0" y="0"/>
          <a:chExt cx="0" cy="0"/>
        </a:xfrm>
      </p:grpSpPr>
      <p:pic>
        <p:nvPicPr>
          <p:cNvPr id="180" name="Google Shape;180;p6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6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6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6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86" name="Shape 186"/>
        <p:cNvGrpSpPr/>
        <p:nvPr/>
      </p:nvGrpSpPr>
      <p:grpSpPr>
        <a:xfrm>
          <a:off x="0" y="0"/>
          <a:ext cx="0" cy="0"/>
          <a:chOff x="0" y="0"/>
          <a:chExt cx="0" cy="0"/>
        </a:xfrm>
      </p:grpSpPr>
      <p:pic>
        <p:nvPicPr>
          <p:cNvPr id="187" name="Google Shape;187;p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88" name="Shape 188"/>
        <p:cNvGrpSpPr/>
        <p:nvPr/>
      </p:nvGrpSpPr>
      <p:grpSpPr>
        <a:xfrm>
          <a:off x="0" y="0"/>
          <a:ext cx="0" cy="0"/>
          <a:chOff x="0" y="0"/>
          <a:chExt cx="0" cy="0"/>
        </a:xfrm>
      </p:grpSpPr>
      <p:pic>
        <p:nvPicPr>
          <p:cNvPr id="189" name="Google Shape;189;p6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4" name="Shape 194"/>
        <p:cNvGrpSpPr/>
        <p:nvPr/>
      </p:nvGrpSpPr>
      <p:grpSpPr>
        <a:xfrm>
          <a:off x="0" y="0"/>
          <a:ext cx="0" cy="0"/>
          <a:chOff x="0" y="0"/>
          <a:chExt cx="0" cy="0"/>
        </a:xfrm>
      </p:grpSpPr>
      <p:sp>
        <p:nvSpPr>
          <p:cNvPr id="195" name="Google Shape;195;p6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6" name="Google Shape;196;p6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7" name="Google Shape;19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0" name="Google Shape;200;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01" name="Google Shape;20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 name="Shape 204"/>
        <p:cNvGrpSpPr/>
        <p:nvPr/>
      </p:nvGrpSpPr>
      <p:grpSpPr>
        <a:xfrm>
          <a:off x="0" y="0"/>
          <a:ext cx="0" cy="0"/>
          <a:chOff x="0" y="0"/>
          <a:chExt cx="0" cy="0"/>
        </a:xfrm>
      </p:grpSpPr>
      <p:sp>
        <p:nvSpPr>
          <p:cNvPr id="205" name="Google Shape;205;p6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06" name="Google Shape;206;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7" name="Shape 207"/>
        <p:cNvGrpSpPr/>
        <p:nvPr/>
      </p:nvGrpSpPr>
      <p:grpSpPr>
        <a:xfrm>
          <a:off x="0" y="0"/>
          <a:ext cx="0" cy="0"/>
          <a:chOff x="0" y="0"/>
          <a:chExt cx="0" cy="0"/>
        </a:xfrm>
      </p:grpSpPr>
      <p:sp>
        <p:nvSpPr>
          <p:cNvPr id="208" name="Google Shape;208;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9" name="Google Shape;209;p7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10" name="Google Shape;210;p7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11" name="Google Shape;21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2" name="Shape 212"/>
        <p:cNvGrpSpPr/>
        <p:nvPr/>
      </p:nvGrpSpPr>
      <p:grpSpPr>
        <a:xfrm>
          <a:off x="0" y="0"/>
          <a:ext cx="0" cy="0"/>
          <a:chOff x="0" y="0"/>
          <a:chExt cx="0" cy="0"/>
        </a:xfrm>
      </p:grpSpPr>
      <p:sp>
        <p:nvSpPr>
          <p:cNvPr id="213" name="Google Shape;213;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4" name="Google Shape;21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5" name="Shape 215"/>
        <p:cNvGrpSpPr/>
        <p:nvPr/>
      </p:nvGrpSpPr>
      <p:grpSpPr>
        <a:xfrm>
          <a:off x="0" y="0"/>
          <a:ext cx="0" cy="0"/>
          <a:chOff x="0" y="0"/>
          <a:chExt cx="0" cy="0"/>
        </a:xfrm>
      </p:grpSpPr>
      <p:sp>
        <p:nvSpPr>
          <p:cNvPr id="216" name="Google Shape;216;p7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17" name="Google Shape;217;p7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18" name="Google Shape;21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9" name="Shape 219"/>
        <p:cNvGrpSpPr/>
        <p:nvPr/>
      </p:nvGrpSpPr>
      <p:grpSpPr>
        <a:xfrm>
          <a:off x="0" y="0"/>
          <a:ext cx="0" cy="0"/>
          <a:chOff x="0" y="0"/>
          <a:chExt cx="0" cy="0"/>
        </a:xfrm>
      </p:grpSpPr>
      <p:sp>
        <p:nvSpPr>
          <p:cNvPr id="220" name="Google Shape;220;p7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21" name="Google Shape;221;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2" name="Shape 222"/>
        <p:cNvGrpSpPr/>
        <p:nvPr/>
      </p:nvGrpSpPr>
      <p:grpSpPr>
        <a:xfrm>
          <a:off x="0" y="0"/>
          <a:ext cx="0" cy="0"/>
          <a:chOff x="0" y="0"/>
          <a:chExt cx="0" cy="0"/>
        </a:xfrm>
      </p:grpSpPr>
      <p:sp>
        <p:nvSpPr>
          <p:cNvPr id="223" name="Google Shape;223;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25" name="Google Shape;225;p7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6" name="Google Shape;226;p7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27" name="Google Shape;22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8" name="Shape 228"/>
        <p:cNvGrpSpPr/>
        <p:nvPr/>
      </p:nvGrpSpPr>
      <p:grpSpPr>
        <a:xfrm>
          <a:off x="0" y="0"/>
          <a:ext cx="0" cy="0"/>
          <a:chOff x="0" y="0"/>
          <a:chExt cx="0" cy="0"/>
        </a:xfrm>
      </p:grpSpPr>
      <p:sp>
        <p:nvSpPr>
          <p:cNvPr id="229" name="Google Shape;229;p7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230" name="Google Shape;230;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1" name="Shape 231"/>
        <p:cNvGrpSpPr/>
        <p:nvPr/>
      </p:nvGrpSpPr>
      <p:grpSpPr>
        <a:xfrm>
          <a:off x="0" y="0"/>
          <a:ext cx="0" cy="0"/>
          <a:chOff x="0" y="0"/>
          <a:chExt cx="0" cy="0"/>
        </a:xfrm>
      </p:grpSpPr>
      <p:sp>
        <p:nvSpPr>
          <p:cNvPr id="232" name="Google Shape;232;p7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33" name="Google Shape;233;p7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234" name="Google Shape;234;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5" name="Shape 235"/>
        <p:cNvGrpSpPr/>
        <p:nvPr/>
      </p:nvGrpSpPr>
      <p:grpSpPr>
        <a:xfrm>
          <a:off x="0" y="0"/>
          <a:ext cx="0" cy="0"/>
          <a:chOff x="0" y="0"/>
          <a:chExt cx="0" cy="0"/>
        </a:xfrm>
      </p:grpSpPr>
      <p:pic>
        <p:nvPicPr>
          <p:cNvPr id="236" name="Google Shape;236;p7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37" name="Shape 237"/>
        <p:cNvGrpSpPr/>
        <p:nvPr/>
      </p:nvGrpSpPr>
      <p:grpSpPr>
        <a:xfrm>
          <a:off x="0" y="0"/>
          <a:ext cx="0" cy="0"/>
          <a:chOff x="0" y="0"/>
          <a:chExt cx="0" cy="0"/>
        </a:xfrm>
      </p:grpSpPr>
      <p:pic>
        <p:nvPicPr>
          <p:cNvPr id="238" name="Google Shape;238;p7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9" name="Shape 239"/>
        <p:cNvGrpSpPr/>
        <p:nvPr/>
      </p:nvGrpSpPr>
      <p:grpSpPr>
        <a:xfrm>
          <a:off x="0" y="0"/>
          <a:ext cx="0" cy="0"/>
          <a:chOff x="0" y="0"/>
          <a:chExt cx="0" cy="0"/>
        </a:xfrm>
      </p:grpSpPr>
      <p:pic>
        <p:nvPicPr>
          <p:cNvPr id="240" name="Google Shape;240;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1" name="Shape 241"/>
        <p:cNvGrpSpPr/>
        <p:nvPr/>
      </p:nvGrpSpPr>
      <p:grpSpPr>
        <a:xfrm>
          <a:off x="0" y="0"/>
          <a:ext cx="0" cy="0"/>
          <a:chOff x="0" y="0"/>
          <a:chExt cx="0" cy="0"/>
        </a:xfrm>
      </p:grpSpPr>
      <p:pic>
        <p:nvPicPr>
          <p:cNvPr id="242" name="Google Shape;242;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8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8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3">
    <p:spTree>
      <p:nvGrpSpPr>
        <p:cNvPr id="253" name="Shape 253"/>
        <p:cNvGrpSpPr/>
        <p:nvPr/>
      </p:nvGrpSpPr>
      <p:grpSpPr>
        <a:xfrm>
          <a:off x="0" y="0"/>
          <a:ext cx="0" cy="0"/>
          <a:chOff x="0" y="0"/>
          <a:chExt cx="0" cy="0"/>
        </a:xfrm>
      </p:grpSpPr>
      <p:pic>
        <p:nvPicPr>
          <p:cNvPr id="254" name="Google Shape;254;p8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19" Type="http://schemas.openxmlformats.org/officeDocument/2006/relationships/theme" Target="../theme/theme6.xml"/><Relationship Id="rId6" Type="http://schemas.openxmlformats.org/officeDocument/2006/relationships/slideLayout" Target="../slideLayouts/slideLayout33.xml"/><Relationship Id="rId18" Type="http://schemas.openxmlformats.org/officeDocument/2006/relationships/slideLayout" Target="../slideLayouts/slideLayout45.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6" Type="http://schemas.openxmlformats.org/officeDocument/2006/relationships/theme" Target="../theme/theme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0.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21" Type="http://schemas.openxmlformats.org/officeDocument/2006/relationships/theme" Target="../theme/theme5.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5" Type="http://schemas.openxmlformats.org/officeDocument/2006/relationships/slideLayout" Target="../slideLayouts/slideLayout65.xml"/><Relationship Id="rId19" Type="http://schemas.openxmlformats.org/officeDocument/2006/relationships/slideLayout" Target="../slideLayouts/slideLayout79.xml"/><Relationship Id="rId6" Type="http://schemas.openxmlformats.org/officeDocument/2006/relationships/slideLayout" Target="../slideLayouts/slideLayout66.xml"/><Relationship Id="rId18" Type="http://schemas.openxmlformats.org/officeDocument/2006/relationships/slideLayout" Target="../slideLayouts/slideLayout78.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1" name="Shape 91"/>
        <p:cNvGrpSpPr/>
        <p:nvPr/>
      </p:nvGrpSpPr>
      <p:grpSpPr>
        <a:xfrm>
          <a:off x="0" y="0"/>
          <a:ext cx="0" cy="0"/>
          <a:chOff x="0" y="0"/>
          <a:chExt cx="0" cy="0"/>
        </a:xfrm>
      </p:grpSpPr>
      <p:sp>
        <p:nvSpPr>
          <p:cNvPr id="92" name="Google Shape;9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3" name="Google Shape;93;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4" name="Google Shape;9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1" name="Shape 151"/>
        <p:cNvGrpSpPr/>
        <p:nvPr/>
      </p:nvGrpSpPr>
      <p:grpSpPr>
        <a:xfrm>
          <a:off x="0" y="0"/>
          <a:ext cx="0" cy="0"/>
          <a:chOff x="0" y="0"/>
          <a:chExt cx="0" cy="0"/>
        </a:xfrm>
      </p:grpSpPr>
      <p:sp>
        <p:nvSpPr>
          <p:cNvPr id="152" name="Google Shape;152;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3" name="Google Shape;153;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154" name="Google Shape;15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0" name="Shape 190"/>
        <p:cNvGrpSpPr/>
        <p:nvPr/>
      </p:nvGrpSpPr>
      <p:grpSpPr>
        <a:xfrm>
          <a:off x="0" y="0"/>
          <a:ext cx="0" cy="0"/>
          <a:chOff x="0" y="0"/>
          <a:chExt cx="0" cy="0"/>
        </a:xfrm>
      </p:grpSpPr>
      <p:sp>
        <p:nvSpPr>
          <p:cNvPr id="191" name="Google Shape;191;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2" name="Google Shape;192;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93" name="Google Shape;193;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72.png"/><Relationship Id="rId6"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79.png"/><Relationship Id="rId6" Type="http://schemas.openxmlformats.org/officeDocument/2006/relationships/image" Target="../media/image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81.png"/><Relationship Id="rId6"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96.png"/><Relationship Id="rId6" Type="http://schemas.openxmlformats.org/officeDocument/2006/relationships/image" Target="../media/image83.png"/><Relationship Id="rId7"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90.png"/><Relationship Id="rId6" Type="http://schemas.openxmlformats.org/officeDocument/2006/relationships/image" Target="../media/image82.png"/><Relationship Id="rId7"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90.png"/><Relationship Id="rId6" Type="http://schemas.openxmlformats.org/officeDocument/2006/relationships/image" Target="../media/image89.png"/><Relationship Id="rId7" Type="http://schemas.openxmlformats.org/officeDocument/2006/relationships/image" Target="../media/image9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85.png"/><Relationship Id="rId6" Type="http://schemas.openxmlformats.org/officeDocument/2006/relationships/image" Target="../media/image77.png"/><Relationship Id="rId7" Type="http://schemas.openxmlformats.org/officeDocument/2006/relationships/image" Target="../media/image8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10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84.jp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103.png"/><Relationship Id="rId6" Type="http://schemas.openxmlformats.org/officeDocument/2006/relationships/image" Target="../media/image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95.png"/><Relationship Id="rId6" Type="http://schemas.openxmlformats.org/officeDocument/2006/relationships/image" Target="../media/image10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www.youtube.com/watch?v=aa5TJ9OrbO8" TargetMode="External"/><Relationship Id="rId4" Type="http://schemas.openxmlformats.org/officeDocument/2006/relationships/image" Target="../media/image9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www.youtube.com/watch?v=48lBrNMxjUQ" TargetMode="External"/><Relationship Id="rId4" Type="http://schemas.openxmlformats.org/officeDocument/2006/relationships/image" Target="../media/image9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64.png"/><Relationship Id="rId4" Type="http://schemas.openxmlformats.org/officeDocument/2006/relationships/image" Target="../media/image62.png"/><Relationship Id="rId5" Type="http://schemas.openxmlformats.org/officeDocument/2006/relationships/image" Target="../media/image7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105.png"/><Relationship Id="rId6" Type="http://schemas.openxmlformats.org/officeDocument/2006/relationships/image" Target="../media/image104.png"/><Relationship Id="rId7" Type="http://schemas.openxmlformats.org/officeDocument/2006/relationships/image" Target="../media/image92.png"/><Relationship Id="rId8"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109.png"/><Relationship Id="rId6" Type="http://schemas.openxmlformats.org/officeDocument/2006/relationships/image" Target="../media/image115.png"/><Relationship Id="rId7" Type="http://schemas.openxmlformats.org/officeDocument/2006/relationships/image" Target="../media/image112.png"/><Relationship Id="rId8" Type="http://schemas.openxmlformats.org/officeDocument/2006/relationships/image" Target="../media/image1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image" Target="../media/image10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7.xml"/><Relationship Id="rId3" Type="http://schemas.openxmlformats.org/officeDocument/2006/relationships/image" Target="../media/image9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 Id="rId3" Type="http://schemas.openxmlformats.org/officeDocument/2006/relationships/image" Target="../media/image9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94.png"/><Relationship Id="rId5" Type="http://schemas.openxmlformats.org/officeDocument/2006/relationships/image" Target="../media/image116.png"/><Relationship Id="rId6" Type="http://schemas.openxmlformats.org/officeDocument/2006/relationships/image" Target="../media/image1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image" Target="../media/image108.png"/><Relationship Id="rId4" Type="http://schemas.openxmlformats.org/officeDocument/2006/relationships/image" Target="../media/image106.png"/><Relationship Id="rId5" Type="http://schemas.openxmlformats.org/officeDocument/2006/relationships/image" Target="../media/image113.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4.xml"/><Relationship Id="rId3"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5.xml"/><Relationship Id="rId3" Type="http://schemas.openxmlformats.org/officeDocument/2006/relationships/image" Target="../media/image117.png"/><Relationship Id="rId4" Type="http://schemas.openxmlformats.org/officeDocument/2006/relationships/hyperlink" Target="https://medium.com/data-hackers/uma-introdu%C3%A7%C3%A3o-simples-ao-pandas-1e15eea37fa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80.png"/><Relationship Id="rId6"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86"/>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260" name="Google Shape;260;p86"/>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261" name="Google Shape;261;p86"/>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262" name="Google Shape;262;p86"/>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263" name="Google Shape;263;p86"/>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6"/>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6"/>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6"/>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267" name="Google Shape;267;p86"/>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268" name="Google Shape;268;p86"/>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
        <p:nvSpPr>
          <p:cNvPr id="269" name="Google Shape;269;p86"/>
          <p:cNvSpPr txBox="1"/>
          <p:nvPr/>
        </p:nvSpPr>
        <p:spPr>
          <a:xfrm>
            <a:off x="6969250" y="1815838"/>
            <a:ext cx="30882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270" name="Google Shape;270;p86"/>
          <p:cNvSpPr txBox="1"/>
          <p:nvPr/>
        </p:nvSpPr>
        <p:spPr>
          <a:xfrm>
            <a:off x="6948513" y="598950"/>
            <a:ext cx="563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271" name="Google Shape;271;p86"/>
          <p:cNvSpPr txBox="1"/>
          <p:nvPr/>
        </p:nvSpPr>
        <p:spPr>
          <a:xfrm>
            <a:off x="6906925" y="3032900"/>
            <a:ext cx="10869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9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37" name="Google Shape;337;p9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8" name="Google Shape;338;p95"/>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read_csv</a:t>
            </a:r>
            <a:endParaRPr b="1" sz="4000">
              <a:solidFill>
                <a:schemeClr val="dk1"/>
              </a:solidFill>
              <a:latin typeface="DM Sans"/>
              <a:ea typeface="DM Sans"/>
              <a:cs typeface="DM Sans"/>
              <a:sym typeface="DM Sans"/>
            </a:endParaRPr>
          </a:p>
        </p:txBody>
      </p:sp>
      <p:sp>
        <p:nvSpPr>
          <p:cNvPr id="339" name="Google Shape;339;p95"/>
          <p:cNvSpPr txBox="1"/>
          <p:nvPr/>
        </p:nvSpPr>
        <p:spPr>
          <a:xfrm>
            <a:off x="457725" y="2290650"/>
            <a:ext cx="4213500" cy="26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read_csv() </a:t>
            </a:r>
            <a:r>
              <a:rPr lang="pt-BR" sz="1350">
                <a:solidFill>
                  <a:schemeClr val="dk1"/>
                </a:solidFill>
                <a:latin typeface="DM Sans"/>
                <a:ea typeface="DM Sans"/>
                <a:cs typeface="DM Sans"/>
                <a:sym typeface="DM Sans"/>
              </a:rPr>
              <a:t>para ler arquivos CSV e outros formatos de dados estruturados.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sep: </a:t>
            </a:r>
            <a:r>
              <a:rPr lang="pt-BR" sz="1350">
                <a:solidFill>
                  <a:schemeClr val="dk1"/>
                </a:solidFill>
                <a:latin typeface="DM Sans"/>
                <a:ea typeface="DM Sans"/>
                <a:cs typeface="DM Sans"/>
                <a:sym typeface="DM Sans"/>
              </a:rPr>
              <a:t>o separador de campo usado no arquivo CSV ( , ; |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decimal: </a:t>
            </a:r>
            <a:r>
              <a:rPr lang="pt-BR" sz="1350">
                <a:solidFill>
                  <a:schemeClr val="dk1"/>
                </a:solidFill>
                <a:latin typeface="DM Sans"/>
                <a:ea typeface="DM Sans"/>
                <a:cs typeface="DM Sans"/>
                <a:sym typeface="DM Sans"/>
              </a:rPr>
              <a:t>caractere de separação da casa decimal ( , .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40" name="Google Shape;340;p95"/>
          <p:cNvPicPr preferRelativeResize="0"/>
          <p:nvPr/>
        </p:nvPicPr>
        <p:blipFill>
          <a:blip r:embed="rId5">
            <a:alphaModFix/>
          </a:blip>
          <a:stretch>
            <a:fillRect/>
          </a:stretch>
        </p:blipFill>
        <p:spPr>
          <a:xfrm>
            <a:off x="6083437" y="282863"/>
            <a:ext cx="2823501" cy="2165481"/>
          </a:xfrm>
          <a:prstGeom prst="rect">
            <a:avLst/>
          </a:prstGeom>
          <a:noFill/>
          <a:ln>
            <a:noFill/>
          </a:ln>
        </p:spPr>
      </p:pic>
      <p:pic>
        <p:nvPicPr>
          <p:cNvPr id="341" name="Google Shape;341;p95"/>
          <p:cNvPicPr preferRelativeResize="0"/>
          <p:nvPr/>
        </p:nvPicPr>
        <p:blipFill>
          <a:blip r:embed="rId6">
            <a:alphaModFix/>
          </a:blip>
          <a:stretch>
            <a:fillRect/>
          </a:stretch>
        </p:blipFill>
        <p:spPr>
          <a:xfrm>
            <a:off x="6144575" y="2628488"/>
            <a:ext cx="2518599" cy="800825"/>
          </a:xfrm>
          <a:prstGeom prst="rect">
            <a:avLst/>
          </a:prstGeom>
          <a:noFill/>
          <a:ln>
            <a:noFill/>
          </a:ln>
        </p:spPr>
      </p:pic>
      <p:pic>
        <p:nvPicPr>
          <p:cNvPr id="342" name="Google Shape;342;p95"/>
          <p:cNvPicPr preferRelativeResize="0"/>
          <p:nvPr/>
        </p:nvPicPr>
        <p:blipFill>
          <a:blip r:embed="rId7">
            <a:alphaModFix/>
          </a:blip>
          <a:stretch>
            <a:fillRect/>
          </a:stretch>
        </p:blipFill>
        <p:spPr>
          <a:xfrm>
            <a:off x="6144586" y="3609475"/>
            <a:ext cx="2701215" cy="738900"/>
          </a:xfrm>
          <a:prstGeom prst="rect">
            <a:avLst/>
          </a:prstGeom>
          <a:noFill/>
          <a:ln>
            <a:noFill/>
          </a:ln>
        </p:spPr>
      </p:pic>
      <p:sp>
        <p:nvSpPr>
          <p:cNvPr id="343" name="Google Shape;343;p95"/>
          <p:cNvSpPr txBox="1"/>
          <p:nvPr/>
        </p:nvSpPr>
        <p:spPr>
          <a:xfrm>
            <a:off x="6144575" y="4292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DM Sans"/>
                <a:ea typeface="DM Sans"/>
                <a:cs typeface="DM Sans"/>
                <a:sym typeface="DM Sans"/>
              </a:rPr>
              <a:t>formato de um arquivo csv</a:t>
            </a:r>
            <a:endParaRPr>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9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9" name="Google Shape;349;p9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0" name="Google Shape;350;p96"/>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read_excel</a:t>
            </a:r>
            <a:endParaRPr b="1" sz="4000">
              <a:solidFill>
                <a:schemeClr val="dk1"/>
              </a:solidFill>
              <a:latin typeface="DM Sans"/>
              <a:ea typeface="DM Sans"/>
              <a:cs typeface="DM Sans"/>
              <a:sym typeface="DM Sans"/>
            </a:endParaRPr>
          </a:p>
        </p:txBody>
      </p:sp>
      <p:sp>
        <p:nvSpPr>
          <p:cNvPr id="351" name="Google Shape;351;p96"/>
          <p:cNvSpPr txBox="1"/>
          <p:nvPr/>
        </p:nvSpPr>
        <p:spPr>
          <a:xfrm>
            <a:off x="457725" y="2290650"/>
            <a:ext cx="4213500" cy="28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read_excel()</a:t>
            </a:r>
            <a:r>
              <a:rPr lang="pt-BR" sz="1350">
                <a:solidFill>
                  <a:schemeClr val="dk1"/>
                </a:solidFill>
                <a:latin typeface="DM Sans"/>
                <a:ea typeface="DM Sans"/>
                <a:cs typeface="DM Sans"/>
                <a:sym typeface="DM Sans"/>
              </a:rPr>
              <a:t> para ler um arquivo Excel</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podemos especificar o nome da planilha que deseja ler passando o argumento</a:t>
            </a:r>
            <a:r>
              <a:rPr b="1" lang="pt-BR" sz="1350">
                <a:solidFill>
                  <a:schemeClr val="dk1"/>
                </a:solidFill>
                <a:latin typeface="DM Sans"/>
                <a:ea typeface="DM Sans"/>
                <a:cs typeface="DM Sans"/>
                <a:sym typeface="DM Sans"/>
              </a:rPr>
              <a:t> sheet_name</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**necessário instalar a biblioteca openpyxl no windows </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p:txBody>
      </p:sp>
      <p:pic>
        <p:nvPicPr>
          <p:cNvPr id="352" name="Google Shape;352;p96"/>
          <p:cNvPicPr preferRelativeResize="0"/>
          <p:nvPr/>
        </p:nvPicPr>
        <p:blipFill>
          <a:blip r:embed="rId5">
            <a:alphaModFix/>
          </a:blip>
          <a:stretch>
            <a:fillRect/>
          </a:stretch>
        </p:blipFill>
        <p:spPr>
          <a:xfrm>
            <a:off x="5512275" y="1358100"/>
            <a:ext cx="3354125" cy="252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9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58" name="Google Shape;358;p9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9" name="Google Shape;359;p9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Escrita</a:t>
            </a:r>
            <a:endParaRPr b="1" sz="4000">
              <a:solidFill>
                <a:schemeClr val="dk1"/>
              </a:solidFill>
              <a:latin typeface="DM Sans"/>
              <a:ea typeface="DM Sans"/>
              <a:cs typeface="DM Sans"/>
              <a:sym typeface="DM Sans"/>
            </a:endParaRPr>
          </a:p>
        </p:txBody>
      </p:sp>
      <p:sp>
        <p:nvSpPr>
          <p:cNvPr id="360" name="Google Shape;360;p97"/>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Pandas oferece várias funções para escrever DataFrames em arquivos e formatos diferentes. As principais são: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to_csv(): </a:t>
            </a:r>
            <a:r>
              <a:rPr lang="pt-BR" sz="1350">
                <a:solidFill>
                  <a:schemeClr val="dk1"/>
                </a:solidFill>
                <a:latin typeface="DM Sans"/>
                <a:ea typeface="DM Sans"/>
                <a:cs typeface="DM Sans"/>
                <a:sym typeface="DM Sans"/>
              </a:rPr>
              <a:t>escreve um DataFrame em um arquivo CSV</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to_excel(): </a:t>
            </a:r>
            <a:r>
              <a:rPr lang="pt-BR" sz="1350">
                <a:solidFill>
                  <a:schemeClr val="dk1"/>
                </a:solidFill>
                <a:latin typeface="DM Sans"/>
                <a:ea typeface="DM Sans"/>
                <a:cs typeface="DM Sans"/>
                <a:sym typeface="DM Sans"/>
              </a:rPr>
              <a:t>escreve um DataFrame em um arquivo Excel.</a:t>
            </a:r>
            <a:endParaRPr sz="1350">
              <a:solidFill>
                <a:schemeClr val="dk1"/>
              </a:solidFill>
              <a:latin typeface="DM Sans"/>
              <a:ea typeface="DM Sans"/>
              <a:cs typeface="DM Sans"/>
              <a:sym typeface="DM Sans"/>
            </a:endParaRPr>
          </a:p>
        </p:txBody>
      </p:sp>
      <p:pic>
        <p:nvPicPr>
          <p:cNvPr id="361" name="Google Shape;361;p97"/>
          <p:cNvPicPr preferRelativeResize="0"/>
          <p:nvPr/>
        </p:nvPicPr>
        <p:blipFill>
          <a:blip r:embed="rId5">
            <a:alphaModFix/>
          </a:blip>
          <a:stretch>
            <a:fillRect/>
          </a:stretch>
        </p:blipFill>
        <p:spPr>
          <a:xfrm>
            <a:off x="6056888" y="1296100"/>
            <a:ext cx="2876621" cy="1446175"/>
          </a:xfrm>
          <a:prstGeom prst="rect">
            <a:avLst/>
          </a:prstGeom>
          <a:noFill/>
          <a:ln>
            <a:noFill/>
          </a:ln>
        </p:spPr>
      </p:pic>
      <p:pic>
        <p:nvPicPr>
          <p:cNvPr id="362" name="Google Shape;362;p97"/>
          <p:cNvPicPr preferRelativeResize="0"/>
          <p:nvPr/>
        </p:nvPicPr>
        <p:blipFill>
          <a:blip r:embed="rId6">
            <a:alphaModFix/>
          </a:blip>
          <a:stretch>
            <a:fillRect/>
          </a:stretch>
        </p:blipFill>
        <p:spPr>
          <a:xfrm>
            <a:off x="6056888" y="2965274"/>
            <a:ext cx="2876624" cy="7849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9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Índice e colunas</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9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73" name="Google Shape;373;p9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4" name="Google Shape;374;p99"/>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t>
            </a:r>
            <a:endParaRPr b="1" sz="4000">
              <a:solidFill>
                <a:schemeClr val="dk1"/>
              </a:solidFill>
              <a:latin typeface="DM Sans"/>
              <a:ea typeface="DM Sans"/>
              <a:cs typeface="DM Sans"/>
              <a:sym typeface="DM Sans"/>
            </a:endParaRPr>
          </a:p>
        </p:txBody>
      </p:sp>
      <p:sp>
        <p:nvSpPr>
          <p:cNvPr id="375" name="Google Shape;375;p99"/>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a:t>
            </a:r>
            <a:r>
              <a:rPr b="1" lang="pt-BR" sz="1350">
                <a:solidFill>
                  <a:schemeClr val="dk1"/>
                </a:solidFill>
                <a:highlight>
                  <a:srgbClr val="EAFF6A"/>
                </a:highlight>
                <a:latin typeface="DM Sans"/>
                <a:ea typeface="DM Sans"/>
                <a:cs typeface="DM Sans"/>
                <a:sym typeface="DM Sans"/>
              </a:rPr>
              <a:t>index</a:t>
            </a:r>
            <a:r>
              <a:rPr lang="pt-BR" sz="1350">
                <a:solidFill>
                  <a:schemeClr val="dk1"/>
                </a:solidFill>
                <a:latin typeface="DM Sans"/>
                <a:ea typeface="DM Sans"/>
                <a:cs typeface="DM Sans"/>
                <a:sym typeface="DM Sans"/>
              </a:rPr>
              <a:t> é uma sequência de rótulos que identifica exclusivamente cada linha do DataFrame. O índice pode ser numérico, como um array de inteiros, ou pode ser uma sequência de rótulos, como uma lista de strings.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76" name="Google Shape;376;p99"/>
          <p:cNvPicPr preferRelativeResize="0"/>
          <p:nvPr/>
        </p:nvPicPr>
        <p:blipFill>
          <a:blip r:embed="rId5">
            <a:alphaModFix/>
          </a:blip>
          <a:stretch>
            <a:fillRect/>
          </a:stretch>
        </p:blipFill>
        <p:spPr>
          <a:xfrm>
            <a:off x="6674499" y="1111025"/>
            <a:ext cx="1707869" cy="1518115"/>
          </a:xfrm>
          <a:prstGeom prst="rect">
            <a:avLst/>
          </a:prstGeom>
          <a:noFill/>
          <a:ln>
            <a:noFill/>
          </a:ln>
        </p:spPr>
      </p:pic>
      <p:sp>
        <p:nvSpPr>
          <p:cNvPr id="377" name="Google Shape;377;p99"/>
          <p:cNvSpPr/>
          <p:nvPr/>
        </p:nvSpPr>
        <p:spPr>
          <a:xfrm>
            <a:off x="6608022" y="1550534"/>
            <a:ext cx="455700" cy="105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99"/>
          <p:cNvPicPr preferRelativeResize="0"/>
          <p:nvPr/>
        </p:nvPicPr>
        <p:blipFill>
          <a:blip r:embed="rId6">
            <a:alphaModFix/>
          </a:blip>
          <a:stretch>
            <a:fillRect/>
          </a:stretch>
        </p:blipFill>
        <p:spPr>
          <a:xfrm>
            <a:off x="5974875" y="2707200"/>
            <a:ext cx="2987276" cy="154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10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84" name="Google Shape;384;p10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5" name="Google Shape;385;p10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t>
            </a:r>
            <a:endParaRPr b="1" sz="4000">
              <a:solidFill>
                <a:schemeClr val="dk1"/>
              </a:solidFill>
              <a:latin typeface="DM Sans"/>
              <a:ea typeface="DM Sans"/>
              <a:cs typeface="DM Sans"/>
              <a:sym typeface="DM Sans"/>
            </a:endParaRPr>
          </a:p>
        </p:txBody>
      </p:sp>
      <p:sp>
        <p:nvSpPr>
          <p:cNvPr id="386" name="Google Shape;386;p100"/>
          <p:cNvSpPr txBox="1"/>
          <p:nvPr/>
        </p:nvSpPr>
        <p:spPr>
          <a:xfrm>
            <a:off x="457725" y="2290650"/>
            <a:ext cx="4213500" cy="251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a:t>
            </a:r>
            <a:r>
              <a:rPr b="1" lang="pt-BR" sz="1350">
                <a:solidFill>
                  <a:schemeClr val="dk1"/>
                </a:solidFill>
                <a:highlight>
                  <a:srgbClr val="EAFF6A"/>
                </a:highlight>
                <a:latin typeface="DM Sans"/>
                <a:ea typeface="DM Sans"/>
                <a:cs typeface="DM Sans"/>
                <a:sym typeface="DM Sans"/>
              </a:rPr>
              <a:t>set_index()</a:t>
            </a:r>
            <a:r>
              <a:rPr lang="pt-BR" sz="1350">
                <a:solidFill>
                  <a:schemeClr val="dk1"/>
                </a:solidFill>
                <a:latin typeface="DM Sans"/>
                <a:ea typeface="DM Sans"/>
                <a:cs typeface="DM Sans"/>
                <a:sym typeface="DM Sans"/>
              </a:rPr>
              <a:t> define uma ou mais colunas existentes do como o novo índice do DataFrame.</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a:t>
            </a:r>
            <a:r>
              <a:rPr b="1" lang="pt-BR" sz="1350">
                <a:solidFill>
                  <a:schemeClr val="dk1"/>
                </a:solidFill>
                <a:highlight>
                  <a:srgbClr val="EAFF6A"/>
                </a:highlight>
                <a:latin typeface="DM Sans"/>
                <a:ea typeface="DM Sans"/>
                <a:cs typeface="DM Sans"/>
                <a:sym typeface="DM Sans"/>
              </a:rPr>
              <a:t>reset_index()</a:t>
            </a:r>
            <a:r>
              <a:rPr lang="pt-BR" sz="1350">
                <a:solidFill>
                  <a:schemeClr val="dk1"/>
                </a:solidFill>
                <a:latin typeface="DM Sans"/>
                <a:ea typeface="DM Sans"/>
                <a:cs typeface="DM Sans"/>
                <a:sym typeface="DM Sans"/>
              </a:rPr>
              <a:t> remove o índice atual e cria um novo índice numérico, começando do 0</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Utilize o argumento drop=True para remover o index.</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87" name="Google Shape;387;p100"/>
          <p:cNvPicPr preferRelativeResize="0"/>
          <p:nvPr/>
        </p:nvPicPr>
        <p:blipFill>
          <a:blip r:embed="rId5">
            <a:alphaModFix/>
          </a:blip>
          <a:stretch>
            <a:fillRect/>
          </a:stretch>
        </p:blipFill>
        <p:spPr>
          <a:xfrm>
            <a:off x="6404980" y="455650"/>
            <a:ext cx="2180433" cy="1768240"/>
          </a:xfrm>
          <a:prstGeom prst="rect">
            <a:avLst/>
          </a:prstGeom>
          <a:noFill/>
          <a:ln>
            <a:noFill/>
          </a:ln>
        </p:spPr>
      </p:pic>
      <p:pic>
        <p:nvPicPr>
          <p:cNvPr id="388" name="Google Shape;388;p100"/>
          <p:cNvPicPr preferRelativeResize="0"/>
          <p:nvPr/>
        </p:nvPicPr>
        <p:blipFill>
          <a:blip r:embed="rId6">
            <a:alphaModFix/>
          </a:blip>
          <a:stretch>
            <a:fillRect/>
          </a:stretch>
        </p:blipFill>
        <p:spPr>
          <a:xfrm>
            <a:off x="6151244" y="2290650"/>
            <a:ext cx="2687905" cy="1950300"/>
          </a:xfrm>
          <a:prstGeom prst="rect">
            <a:avLst/>
          </a:prstGeom>
          <a:noFill/>
          <a:ln>
            <a:noFill/>
          </a:ln>
        </p:spPr>
      </p:pic>
      <p:sp>
        <p:nvSpPr>
          <p:cNvPr id="389" name="Google Shape;389;p100"/>
          <p:cNvSpPr txBox="1"/>
          <p:nvPr/>
        </p:nvSpPr>
        <p:spPr>
          <a:xfrm>
            <a:off x="4835325" y="4494675"/>
            <a:ext cx="45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10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95" name="Google Shape;395;p10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6" name="Google Shape;396;p101"/>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Columns</a:t>
            </a:r>
            <a:endParaRPr b="1" sz="4000">
              <a:solidFill>
                <a:schemeClr val="dk1"/>
              </a:solidFill>
              <a:latin typeface="DM Sans"/>
              <a:ea typeface="DM Sans"/>
              <a:cs typeface="DM Sans"/>
              <a:sym typeface="DM Sans"/>
            </a:endParaRPr>
          </a:p>
        </p:txBody>
      </p:sp>
      <p:sp>
        <p:nvSpPr>
          <p:cNvPr id="397" name="Google Shape;397;p101"/>
          <p:cNvSpPr txBox="1"/>
          <p:nvPr/>
        </p:nvSpPr>
        <p:spPr>
          <a:xfrm>
            <a:off x="457725" y="2290650"/>
            <a:ext cx="4213500" cy="25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Atributo </a:t>
            </a:r>
            <a:r>
              <a:rPr b="1" lang="pt-BR" sz="1350">
                <a:solidFill>
                  <a:schemeClr val="dk1"/>
                </a:solidFill>
                <a:highlight>
                  <a:srgbClr val="EAFF6A"/>
                </a:highlight>
                <a:latin typeface="DM Sans"/>
                <a:ea typeface="DM Sans"/>
                <a:cs typeface="DM Sans"/>
                <a:sym typeface="DM Sans"/>
              </a:rPr>
              <a:t>columns </a:t>
            </a:r>
            <a:r>
              <a:rPr lang="pt-BR" sz="1350">
                <a:solidFill>
                  <a:schemeClr val="dk1"/>
                </a:solidFill>
                <a:latin typeface="DM Sans"/>
                <a:ea typeface="DM Sans"/>
                <a:cs typeface="DM Sans"/>
                <a:sym typeface="DM Sans"/>
              </a:rPr>
              <a:t>retorna o nome das colunas do dataframe.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Utilize </a:t>
            </a:r>
            <a:r>
              <a:rPr b="1" lang="pt-BR" sz="1350">
                <a:solidFill>
                  <a:schemeClr val="dk1"/>
                </a:solidFill>
                <a:latin typeface="DM Sans"/>
                <a:ea typeface="DM Sans"/>
                <a:cs typeface="DM Sans"/>
                <a:sym typeface="DM Sans"/>
              </a:rPr>
              <a:t>colchetes </a:t>
            </a:r>
            <a:r>
              <a:rPr lang="pt-BR" sz="1350">
                <a:solidFill>
                  <a:schemeClr val="dk1"/>
                </a:solidFill>
                <a:latin typeface="DM Sans"/>
                <a:ea typeface="DM Sans"/>
                <a:cs typeface="DM Sans"/>
                <a:sym typeface="DM Sans"/>
              </a:rPr>
              <a:t>para criar novas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398" name="Google Shape;398;p101"/>
          <p:cNvSpPr txBox="1"/>
          <p:nvPr/>
        </p:nvSpPr>
        <p:spPr>
          <a:xfrm>
            <a:off x="4835325" y="4494675"/>
            <a:ext cx="45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99" name="Google Shape;399;p101"/>
          <p:cNvPicPr preferRelativeResize="0"/>
          <p:nvPr/>
        </p:nvPicPr>
        <p:blipFill>
          <a:blip r:embed="rId5">
            <a:alphaModFix/>
          </a:blip>
          <a:stretch>
            <a:fillRect/>
          </a:stretch>
        </p:blipFill>
        <p:spPr>
          <a:xfrm>
            <a:off x="6097803" y="882620"/>
            <a:ext cx="2794801" cy="934163"/>
          </a:xfrm>
          <a:prstGeom prst="rect">
            <a:avLst/>
          </a:prstGeom>
          <a:noFill/>
          <a:ln>
            <a:noFill/>
          </a:ln>
        </p:spPr>
      </p:pic>
      <p:pic>
        <p:nvPicPr>
          <p:cNvPr id="400" name="Google Shape;400;p101"/>
          <p:cNvPicPr preferRelativeResize="0"/>
          <p:nvPr/>
        </p:nvPicPr>
        <p:blipFill>
          <a:blip r:embed="rId6">
            <a:alphaModFix/>
          </a:blip>
          <a:stretch>
            <a:fillRect/>
          </a:stretch>
        </p:blipFill>
        <p:spPr>
          <a:xfrm>
            <a:off x="6209445" y="1928700"/>
            <a:ext cx="2691309" cy="2167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0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Filtros, loc e iloc</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10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11" name="Google Shape;411;p10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12" name="Google Shape;412;p10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Filtros</a:t>
            </a:r>
            <a:endParaRPr b="1" sz="4000">
              <a:solidFill>
                <a:schemeClr val="dk1"/>
              </a:solidFill>
              <a:latin typeface="DM Sans"/>
              <a:ea typeface="DM Sans"/>
              <a:cs typeface="DM Sans"/>
              <a:sym typeface="DM Sans"/>
            </a:endParaRPr>
          </a:p>
        </p:txBody>
      </p:sp>
      <p:sp>
        <p:nvSpPr>
          <p:cNvPr id="413" name="Google Shape;413;p103"/>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Filtrar dados com base em uma condição booleana. </a:t>
            </a:r>
            <a:r>
              <a:rPr b="1" lang="pt-BR" sz="1350">
                <a:solidFill>
                  <a:schemeClr val="dk1"/>
                </a:solidFill>
                <a:latin typeface="DM Sans"/>
                <a:ea typeface="DM Sans"/>
                <a:cs typeface="DM Sans"/>
                <a:sym typeface="DM Sans"/>
              </a:rPr>
              <a:t>A condição é uma série booleana que tem o mesmo comprimento que o DataFrame e é usada para selecionar as linhas que satisfazem a condição.</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414" name="Google Shape;414;p103"/>
          <p:cNvPicPr preferRelativeResize="0"/>
          <p:nvPr/>
        </p:nvPicPr>
        <p:blipFill>
          <a:blip r:embed="rId5">
            <a:alphaModFix/>
          </a:blip>
          <a:stretch>
            <a:fillRect/>
          </a:stretch>
        </p:blipFill>
        <p:spPr>
          <a:xfrm>
            <a:off x="6216375" y="388775"/>
            <a:ext cx="2232825" cy="1725925"/>
          </a:xfrm>
          <a:prstGeom prst="rect">
            <a:avLst/>
          </a:prstGeom>
          <a:noFill/>
          <a:ln>
            <a:noFill/>
          </a:ln>
        </p:spPr>
      </p:pic>
      <p:pic>
        <p:nvPicPr>
          <p:cNvPr id="415" name="Google Shape;415;p103"/>
          <p:cNvPicPr preferRelativeResize="0"/>
          <p:nvPr/>
        </p:nvPicPr>
        <p:blipFill>
          <a:blip r:embed="rId6">
            <a:alphaModFix/>
          </a:blip>
          <a:stretch>
            <a:fillRect/>
          </a:stretch>
        </p:blipFill>
        <p:spPr>
          <a:xfrm>
            <a:off x="6216373" y="2114700"/>
            <a:ext cx="1862125" cy="1461350"/>
          </a:xfrm>
          <a:prstGeom prst="rect">
            <a:avLst/>
          </a:prstGeom>
          <a:noFill/>
          <a:ln>
            <a:noFill/>
          </a:ln>
        </p:spPr>
      </p:pic>
      <p:pic>
        <p:nvPicPr>
          <p:cNvPr id="416" name="Google Shape;416;p103"/>
          <p:cNvPicPr preferRelativeResize="0"/>
          <p:nvPr/>
        </p:nvPicPr>
        <p:blipFill>
          <a:blip r:embed="rId7">
            <a:alphaModFix/>
          </a:blip>
          <a:stretch>
            <a:fillRect/>
          </a:stretch>
        </p:blipFill>
        <p:spPr>
          <a:xfrm>
            <a:off x="6216375" y="3605875"/>
            <a:ext cx="1329625" cy="108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10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22" name="Google Shape;422;p10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3" name="Google Shape;423;p104"/>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loc</a:t>
            </a:r>
            <a:endParaRPr b="1" sz="4000">
              <a:solidFill>
                <a:schemeClr val="dk1"/>
              </a:solidFill>
              <a:latin typeface="DM Sans"/>
              <a:ea typeface="DM Sans"/>
              <a:cs typeface="DM Sans"/>
              <a:sym typeface="DM Sans"/>
            </a:endParaRPr>
          </a:p>
        </p:txBody>
      </p:sp>
      <p:sp>
        <p:nvSpPr>
          <p:cNvPr id="424" name="Google Shape;424;p104"/>
          <p:cNvSpPr txBox="1"/>
          <p:nvPr/>
        </p:nvSpPr>
        <p:spPr>
          <a:xfrm>
            <a:off x="457725" y="2290650"/>
            <a:ext cx="42135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acessar linhas e colunas em um DataFrame usando rótulos.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O primeiro parâmetro </a:t>
            </a:r>
            <a:r>
              <a:rPr lang="pt-BR" sz="1350">
                <a:solidFill>
                  <a:schemeClr val="dk1"/>
                </a:solidFill>
                <a:latin typeface="DM Sans"/>
                <a:ea typeface="DM Sans"/>
                <a:cs typeface="DM Sans"/>
                <a:sym typeface="DM Sans"/>
              </a:rPr>
              <a:t>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O segundo parâmetro</a:t>
            </a:r>
            <a:r>
              <a:rPr lang="pt-BR" sz="1350">
                <a:solidFill>
                  <a:schemeClr val="dk1"/>
                </a:solidFill>
                <a:latin typeface="DM Sans"/>
                <a:ea typeface="DM Sans"/>
                <a:cs typeface="DM Sans"/>
                <a:sym typeface="DM Sans"/>
              </a:rPr>
              <a:t> especifica as colunas que devem ser acessadas.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425" name="Google Shape;425;p104"/>
          <p:cNvPicPr preferRelativeResize="0"/>
          <p:nvPr/>
        </p:nvPicPr>
        <p:blipFill>
          <a:blip r:embed="rId5">
            <a:alphaModFix/>
          </a:blip>
          <a:stretch>
            <a:fillRect/>
          </a:stretch>
        </p:blipFill>
        <p:spPr>
          <a:xfrm>
            <a:off x="6216375" y="3605875"/>
            <a:ext cx="1329625" cy="1086400"/>
          </a:xfrm>
          <a:prstGeom prst="rect">
            <a:avLst/>
          </a:prstGeom>
          <a:noFill/>
          <a:ln>
            <a:noFill/>
          </a:ln>
        </p:spPr>
      </p:pic>
      <p:pic>
        <p:nvPicPr>
          <p:cNvPr id="426" name="Google Shape;426;p104"/>
          <p:cNvPicPr preferRelativeResize="0"/>
          <p:nvPr/>
        </p:nvPicPr>
        <p:blipFill>
          <a:blip r:embed="rId6">
            <a:alphaModFix/>
          </a:blip>
          <a:stretch>
            <a:fillRect/>
          </a:stretch>
        </p:blipFill>
        <p:spPr>
          <a:xfrm>
            <a:off x="6216375" y="636825"/>
            <a:ext cx="2046850" cy="1183725"/>
          </a:xfrm>
          <a:prstGeom prst="rect">
            <a:avLst/>
          </a:prstGeom>
          <a:noFill/>
          <a:ln>
            <a:noFill/>
          </a:ln>
        </p:spPr>
      </p:pic>
      <p:pic>
        <p:nvPicPr>
          <p:cNvPr id="427" name="Google Shape;427;p104"/>
          <p:cNvPicPr preferRelativeResize="0"/>
          <p:nvPr/>
        </p:nvPicPr>
        <p:blipFill>
          <a:blip r:embed="rId7">
            <a:alphaModFix/>
          </a:blip>
          <a:stretch>
            <a:fillRect/>
          </a:stretch>
        </p:blipFill>
        <p:spPr>
          <a:xfrm>
            <a:off x="6191012" y="2104325"/>
            <a:ext cx="2608375" cy="121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8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278" name="Google Shape;278;p8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279" name="Google Shape;279;p8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10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33" name="Google Shape;433;p10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34" name="Google Shape;434;p105"/>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iloc</a:t>
            </a:r>
            <a:endParaRPr b="1" sz="4000">
              <a:solidFill>
                <a:schemeClr val="dk1"/>
              </a:solidFill>
              <a:latin typeface="DM Sans"/>
              <a:ea typeface="DM Sans"/>
              <a:cs typeface="DM Sans"/>
              <a:sym typeface="DM Sans"/>
            </a:endParaRPr>
          </a:p>
        </p:txBody>
      </p:sp>
      <p:sp>
        <p:nvSpPr>
          <p:cNvPr id="435" name="Google Shape;435;p105"/>
          <p:cNvSpPr txBox="1"/>
          <p:nvPr/>
        </p:nvSpPr>
        <p:spPr>
          <a:xfrm>
            <a:off x="457725" y="1970050"/>
            <a:ext cx="4904100" cy="28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acessar linhas e colunas em um DataFrame usando índices inteiros.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primeiro parâmetro 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segundo parâmetro especifica as colunas que devem ser acessadas.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pt-BR" sz="1350">
                <a:solidFill>
                  <a:schemeClr val="dk1"/>
                </a:solidFill>
                <a:latin typeface="DM Sans"/>
                <a:ea typeface="DM Sans"/>
                <a:cs typeface="DM Sans"/>
                <a:sym typeface="DM Sans"/>
              </a:rPr>
              <a:t>Tanto </a:t>
            </a:r>
            <a:r>
              <a:rPr b="1" lang="pt-BR" sz="1350">
                <a:solidFill>
                  <a:schemeClr val="dk1"/>
                </a:solidFill>
                <a:latin typeface="DM Sans"/>
                <a:ea typeface="DM Sans"/>
                <a:cs typeface="DM Sans"/>
                <a:sym typeface="DM Sans"/>
              </a:rPr>
              <a:t>loc </a:t>
            </a:r>
            <a:r>
              <a:rPr lang="pt-BR" sz="1350">
                <a:solidFill>
                  <a:schemeClr val="dk1"/>
                </a:solidFill>
                <a:latin typeface="DM Sans"/>
                <a:ea typeface="DM Sans"/>
                <a:cs typeface="DM Sans"/>
                <a:sym typeface="DM Sans"/>
              </a:rPr>
              <a:t>quanto </a:t>
            </a:r>
            <a:r>
              <a:rPr b="1" lang="pt-BR" sz="1350">
                <a:solidFill>
                  <a:schemeClr val="dk1"/>
                </a:solidFill>
                <a:latin typeface="DM Sans"/>
                <a:ea typeface="DM Sans"/>
                <a:cs typeface="DM Sans"/>
                <a:sym typeface="DM Sans"/>
              </a:rPr>
              <a:t>iloc </a:t>
            </a:r>
            <a:r>
              <a:rPr lang="pt-BR" sz="1350">
                <a:solidFill>
                  <a:schemeClr val="dk1"/>
                </a:solidFill>
                <a:latin typeface="DM Sans"/>
                <a:ea typeface="DM Sans"/>
                <a:cs typeface="DM Sans"/>
                <a:sym typeface="DM Sans"/>
              </a:rPr>
              <a:t>podem ser usados para fazer seleções de linhas e colunas em um DataFrame, mas a diferença é que o primeiro usa rótulos enquanto o segundo usa índices inteiros.</a:t>
            </a:r>
            <a:endParaRPr sz="1350">
              <a:solidFill>
                <a:schemeClr val="dk1"/>
              </a:solidFill>
              <a:latin typeface="DM Sans"/>
              <a:ea typeface="DM Sans"/>
              <a:cs typeface="DM Sans"/>
              <a:sym typeface="DM Sans"/>
            </a:endParaRPr>
          </a:p>
        </p:txBody>
      </p:sp>
      <p:pic>
        <p:nvPicPr>
          <p:cNvPr id="436" name="Google Shape;436;p105"/>
          <p:cNvPicPr preferRelativeResize="0"/>
          <p:nvPr/>
        </p:nvPicPr>
        <p:blipFill>
          <a:blip r:embed="rId5">
            <a:alphaModFix/>
          </a:blip>
          <a:stretch>
            <a:fillRect/>
          </a:stretch>
        </p:blipFill>
        <p:spPr>
          <a:xfrm>
            <a:off x="6216375" y="3605875"/>
            <a:ext cx="1329625" cy="1086400"/>
          </a:xfrm>
          <a:prstGeom prst="rect">
            <a:avLst/>
          </a:prstGeom>
          <a:noFill/>
          <a:ln>
            <a:noFill/>
          </a:ln>
        </p:spPr>
      </p:pic>
      <p:pic>
        <p:nvPicPr>
          <p:cNvPr id="437" name="Google Shape;437;p105"/>
          <p:cNvPicPr preferRelativeResize="0"/>
          <p:nvPr/>
        </p:nvPicPr>
        <p:blipFill>
          <a:blip r:embed="rId6">
            <a:alphaModFix/>
          </a:blip>
          <a:stretch>
            <a:fillRect/>
          </a:stretch>
        </p:blipFill>
        <p:spPr>
          <a:xfrm>
            <a:off x="6216377" y="560511"/>
            <a:ext cx="1730592" cy="1152120"/>
          </a:xfrm>
          <a:prstGeom prst="rect">
            <a:avLst/>
          </a:prstGeom>
          <a:noFill/>
          <a:ln>
            <a:noFill/>
          </a:ln>
        </p:spPr>
      </p:pic>
      <p:pic>
        <p:nvPicPr>
          <p:cNvPr id="438" name="Google Shape;438;p105"/>
          <p:cNvPicPr preferRelativeResize="0"/>
          <p:nvPr/>
        </p:nvPicPr>
        <p:blipFill>
          <a:blip r:embed="rId7">
            <a:alphaModFix/>
          </a:blip>
          <a:stretch>
            <a:fillRect/>
          </a:stretch>
        </p:blipFill>
        <p:spPr>
          <a:xfrm>
            <a:off x="6306757" y="2011200"/>
            <a:ext cx="1844420" cy="129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06"/>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Analisando o DataFrame</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10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49" name="Google Shape;449;p10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50" name="Google Shape;450;p10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Info</a:t>
            </a:r>
            <a:endParaRPr b="1" sz="4000">
              <a:solidFill>
                <a:schemeClr val="dk1"/>
              </a:solidFill>
              <a:latin typeface="DM Sans"/>
              <a:ea typeface="DM Sans"/>
              <a:cs typeface="DM Sans"/>
              <a:sym typeface="DM Sans"/>
            </a:endParaRPr>
          </a:p>
        </p:txBody>
      </p:sp>
      <p:sp>
        <p:nvSpPr>
          <p:cNvPr id="451" name="Google Shape;451;p107"/>
          <p:cNvSpPr txBox="1"/>
          <p:nvPr/>
        </p:nvSpPr>
        <p:spPr>
          <a:xfrm>
            <a:off x="457725" y="1970050"/>
            <a:ext cx="4904100" cy="252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fornece informações básicas sobre um DataFrame, como:</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número de linhas e colunas;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tipo de dados de cada coluna;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quantidade de memória utilizada;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 quantidade de valores ausentes em cada coluna.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452" name="Google Shape;452;p107"/>
          <p:cNvPicPr preferRelativeResize="0"/>
          <p:nvPr/>
        </p:nvPicPr>
        <p:blipFill>
          <a:blip r:embed="rId5">
            <a:alphaModFix/>
          </a:blip>
          <a:stretch>
            <a:fillRect/>
          </a:stretch>
        </p:blipFill>
        <p:spPr>
          <a:xfrm>
            <a:off x="6136027" y="343175"/>
            <a:ext cx="2683948" cy="4056776"/>
          </a:xfrm>
          <a:prstGeom prst="rect">
            <a:avLst/>
          </a:prstGeom>
          <a:noFill/>
          <a:ln>
            <a:noFill/>
          </a:ln>
        </p:spPr>
      </p:pic>
      <p:pic>
        <p:nvPicPr>
          <p:cNvPr id="453" name="Google Shape;453;p107"/>
          <p:cNvPicPr preferRelativeResize="0"/>
          <p:nvPr/>
        </p:nvPicPr>
        <p:blipFill>
          <a:blip r:embed="rId6">
            <a:alphaModFix/>
          </a:blip>
          <a:stretch>
            <a:fillRect/>
          </a:stretch>
        </p:blipFill>
        <p:spPr>
          <a:xfrm>
            <a:off x="457725" y="3856420"/>
            <a:ext cx="3926753" cy="700405"/>
          </a:xfrm>
          <a:prstGeom prst="rect">
            <a:avLst/>
          </a:prstGeom>
          <a:noFill/>
          <a:ln>
            <a:noFill/>
          </a:ln>
        </p:spPr>
      </p:pic>
      <p:pic>
        <p:nvPicPr>
          <p:cNvPr id="454" name="Google Shape;454;p107"/>
          <p:cNvPicPr preferRelativeResize="0"/>
          <p:nvPr/>
        </p:nvPicPr>
        <p:blipFill>
          <a:blip r:embed="rId7">
            <a:alphaModFix/>
          </a:blip>
          <a:stretch>
            <a:fillRect/>
          </a:stretch>
        </p:blipFill>
        <p:spPr>
          <a:xfrm>
            <a:off x="4512363" y="3837174"/>
            <a:ext cx="1206138" cy="73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10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60" name="Google Shape;460;p10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1" name="Google Shape;461;p10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Describe</a:t>
            </a:r>
            <a:endParaRPr b="1" sz="4000">
              <a:solidFill>
                <a:schemeClr val="dk1"/>
              </a:solidFill>
              <a:latin typeface="DM Sans"/>
              <a:ea typeface="DM Sans"/>
              <a:cs typeface="DM Sans"/>
              <a:sym typeface="DM Sans"/>
            </a:endParaRPr>
          </a:p>
        </p:txBody>
      </p:sp>
      <p:sp>
        <p:nvSpPr>
          <p:cNvPr id="462" name="Google Shape;462;p108"/>
          <p:cNvSpPr txBox="1"/>
          <p:nvPr/>
        </p:nvSpPr>
        <p:spPr>
          <a:xfrm>
            <a:off x="457725" y="1970050"/>
            <a:ext cx="3840000" cy="245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Função que </a:t>
            </a:r>
            <a:r>
              <a:rPr b="1" lang="pt-BR" sz="1350">
                <a:solidFill>
                  <a:schemeClr val="dk1"/>
                </a:solidFill>
                <a:highlight>
                  <a:srgbClr val="EAFF6A"/>
                </a:highlight>
                <a:latin typeface="DM Sans"/>
                <a:ea typeface="DM Sans"/>
                <a:cs typeface="DM Sans"/>
                <a:sym typeface="DM Sans"/>
              </a:rPr>
              <a:t>fornece estatísticas descritivas sobre um DataFrame,</a:t>
            </a:r>
            <a:r>
              <a:rPr lang="pt-BR" sz="1350">
                <a:solidFill>
                  <a:schemeClr val="dk1"/>
                </a:solidFill>
                <a:latin typeface="DM Sans"/>
                <a:ea typeface="DM Sans"/>
                <a:cs typeface="DM Sans"/>
                <a:sym typeface="DM Sans"/>
              </a:rPr>
              <a:t> como: a média, mediana, desvio padrão, valor mínimo, valor máximo, contagem de valores não nulos, a distribuição dos dados de cada coluna numérica.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pt-BR" sz="1350">
                <a:solidFill>
                  <a:schemeClr val="dk1"/>
                </a:solidFill>
                <a:latin typeface="DM Sans"/>
                <a:ea typeface="DM Sans"/>
                <a:cs typeface="DM Sans"/>
                <a:sym typeface="DM Sans"/>
              </a:rPr>
              <a:t>A função</a:t>
            </a:r>
            <a:r>
              <a:rPr b="1" lang="pt-BR" sz="1350">
                <a:solidFill>
                  <a:schemeClr val="dk1"/>
                </a:solidFill>
                <a:highlight>
                  <a:srgbClr val="EAFF6A"/>
                </a:highlight>
                <a:latin typeface="DM Sans"/>
                <a:ea typeface="DM Sans"/>
                <a:cs typeface="DM Sans"/>
                <a:sym typeface="DM Sans"/>
              </a:rPr>
              <a:t> "round()" é usada para arredondar os valores em um DataFrame</a:t>
            </a:r>
            <a:r>
              <a:rPr lang="pt-BR" sz="1350">
                <a:solidFill>
                  <a:schemeClr val="dk1"/>
                </a:solidFill>
                <a:latin typeface="DM Sans"/>
                <a:ea typeface="DM Sans"/>
                <a:cs typeface="DM Sans"/>
                <a:sym typeface="DM Sans"/>
              </a:rPr>
              <a:t> para um determinado número de casas decimais.</a:t>
            </a:r>
            <a:endParaRPr sz="1350">
              <a:solidFill>
                <a:schemeClr val="dk1"/>
              </a:solidFill>
              <a:latin typeface="DM Sans"/>
              <a:ea typeface="DM Sans"/>
              <a:cs typeface="DM Sans"/>
              <a:sym typeface="DM Sans"/>
            </a:endParaRPr>
          </a:p>
        </p:txBody>
      </p:sp>
      <p:pic>
        <p:nvPicPr>
          <p:cNvPr id="463" name="Google Shape;463;p108"/>
          <p:cNvPicPr preferRelativeResize="0"/>
          <p:nvPr/>
        </p:nvPicPr>
        <p:blipFill>
          <a:blip r:embed="rId5">
            <a:alphaModFix/>
          </a:blip>
          <a:stretch>
            <a:fillRect/>
          </a:stretch>
        </p:blipFill>
        <p:spPr>
          <a:xfrm>
            <a:off x="4459125" y="1816775"/>
            <a:ext cx="4503026" cy="191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0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Valores ausentes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ou missing values?</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110" title="imagen decorativa"/>
          <p:cNvPicPr preferRelativeResize="0"/>
          <p:nvPr/>
        </p:nvPicPr>
        <p:blipFill rotWithShape="1">
          <a:blip r:embed="rId3">
            <a:alphaModFix/>
          </a:blip>
          <a:srcRect b="80" l="19552" r="37720" t="-80"/>
          <a:stretch/>
        </p:blipFill>
        <p:spPr>
          <a:xfrm>
            <a:off x="5846695" y="0"/>
            <a:ext cx="3297306" cy="5143501"/>
          </a:xfrm>
          <a:prstGeom prst="rect">
            <a:avLst/>
          </a:prstGeom>
          <a:noFill/>
          <a:ln>
            <a:noFill/>
          </a:ln>
        </p:spPr>
      </p:pic>
      <p:pic>
        <p:nvPicPr>
          <p:cNvPr id="474" name="Google Shape;474;p11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5" name="Google Shape;475;p11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a:t>
            </a:r>
            <a:endParaRPr b="1" sz="4000">
              <a:solidFill>
                <a:schemeClr val="dk1"/>
              </a:solidFill>
              <a:latin typeface="DM Sans"/>
              <a:ea typeface="DM Sans"/>
              <a:cs typeface="DM Sans"/>
              <a:sym typeface="DM Sans"/>
            </a:endParaRPr>
          </a:p>
        </p:txBody>
      </p:sp>
      <p:sp>
        <p:nvSpPr>
          <p:cNvPr id="476" name="Google Shape;476;p110"/>
          <p:cNvSpPr txBox="1"/>
          <p:nvPr/>
        </p:nvSpPr>
        <p:spPr>
          <a:xfrm>
            <a:off x="457725" y="1970050"/>
            <a:ext cx="49041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"missing values" (valores ausentes)</a:t>
            </a:r>
            <a:r>
              <a:rPr lang="pt-BR" sz="1350">
                <a:solidFill>
                  <a:schemeClr val="dk1"/>
                </a:solidFill>
                <a:latin typeface="DM Sans"/>
                <a:ea typeface="DM Sans"/>
                <a:cs typeface="DM Sans"/>
                <a:sym typeface="DM Sans"/>
              </a:rPr>
              <a:t> referem-se a valores que não estão presentes em um conjunto de dados, geralmente indicados por um valor especial, como "NaN" (not a number) ou "None".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Os valores ausentes podem ocorrer por vários motivos, como erros de coleta de dados, problemas técnicos ou simplesmente porque o valor é desconhecido.</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11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82" name="Google Shape;482;p11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83" name="Google Shape;483;p111"/>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 isnull</a:t>
            </a:r>
            <a:endParaRPr b="1" sz="4000">
              <a:solidFill>
                <a:schemeClr val="dk1"/>
              </a:solidFill>
              <a:latin typeface="DM Sans"/>
              <a:ea typeface="DM Sans"/>
              <a:cs typeface="DM Sans"/>
              <a:sym typeface="DM Sans"/>
            </a:endParaRPr>
          </a:p>
        </p:txBody>
      </p:sp>
      <p:sp>
        <p:nvSpPr>
          <p:cNvPr id="484" name="Google Shape;484;p111"/>
          <p:cNvSpPr txBox="1"/>
          <p:nvPr/>
        </p:nvSpPr>
        <p:spPr>
          <a:xfrm>
            <a:off x="457725" y="2370875"/>
            <a:ext cx="4256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350">
                <a:solidFill>
                  <a:schemeClr val="dk1"/>
                </a:solidFill>
                <a:highlight>
                  <a:srgbClr val="EAFF6A"/>
                </a:highlight>
                <a:latin typeface="DM Sans"/>
                <a:ea typeface="DM Sans"/>
                <a:cs typeface="DM Sans"/>
                <a:sym typeface="DM Sans"/>
              </a:rPr>
              <a:t>isnull()</a:t>
            </a:r>
            <a:r>
              <a:rPr lang="pt-BR" sz="1350">
                <a:solidFill>
                  <a:schemeClr val="dk1"/>
                </a:solidFill>
                <a:latin typeface="DM Sans"/>
                <a:ea typeface="DM Sans"/>
                <a:cs typeface="DM Sans"/>
                <a:sym typeface="DM Sans"/>
              </a:rPr>
              <a:t> é usada para identificar os valores ausentes em um DataFrame.  retorna um DataFrame booleano do mesmo tamanho do DataFrame original, onde cada elemento é "True" se o valor for ausente (NaN) e "False" caso contrário.</a:t>
            </a:r>
            <a:endParaRPr sz="1350">
              <a:solidFill>
                <a:schemeClr val="dk1"/>
              </a:solidFill>
              <a:latin typeface="DM Sans"/>
              <a:ea typeface="DM Sans"/>
              <a:cs typeface="DM Sans"/>
              <a:sym typeface="DM Sans"/>
            </a:endParaRPr>
          </a:p>
        </p:txBody>
      </p:sp>
      <p:pic>
        <p:nvPicPr>
          <p:cNvPr id="485" name="Google Shape;485;p111"/>
          <p:cNvPicPr preferRelativeResize="0"/>
          <p:nvPr/>
        </p:nvPicPr>
        <p:blipFill>
          <a:blip r:embed="rId5">
            <a:alphaModFix/>
          </a:blip>
          <a:stretch>
            <a:fillRect/>
          </a:stretch>
        </p:blipFill>
        <p:spPr>
          <a:xfrm>
            <a:off x="6008725" y="1077870"/>
            <a:ext cx="2972962" cy="1355868"/>
          </a:xfrm>
          <a:prstGeom prst="rect">
            <a:avLst/>
          </a:prstGeom>
          <a:noFill/>
          <a:ln>
            <a:noFill/>
          </a:ln>
        </p:spPr>
      </p:pic>
      <p:pic>
        <p:nvPicPr>
          <p:cNvPr id="486" name="Google Shape;486;p111"/>
          <p:cNvPicPr preferRelativeResize="0"/>
          <p:nvPr/>
        </p:nvPicPr>
        <p:blipFill>
          <a:blip r:embed="rId6">
            <a:alphaModFix/>
          </a:blip>
          <a:stretch>
            <a:fillRect/>
          </a:stretch>
        </p:blipFill>
        <p:spPr>
          <a:xfrm>
            <a:off x="6365413" y="2571750"/>
            <a:ext cx="2259562" cy="16793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11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92" name="Google Shape;492;p11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93" name="Google Shape;493;p112"/>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 dropna</a:t>
            </a:r>
            <a:endParaRPr b="1" sz="4000">
              <a:solidFill>
                <a:schemeClr val="dk1"/>
              </a:solidFill>
              <a:latin typeface="DM Sans"/>
              <a:ea typeface="DM Sans"/>
              <a:cs typeface="DM Sans"/>
              <a:sym typeface="DM Sans"/>
            </a:endParaRPr>
          </a:p>
        </p:txBody>
      </p:sp>
      <p:sp>
        <p:nvSpPr>
          <p:cNvPr id="494" name="Google Shape;494;p112"/>
          <p:cNvSpPr txBox="1"/>
          <p:nvPr/>
        </p:nvSpPr>
        <p:spPr>
          <a:xfrm>
            <a:off x="457725" y="2370875"/>
            <a:ext cx="4256100" cy="244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dropna() </a:t>
            </a:r>
            <a:r>
              <a:rPr lang="pt-BR" sz="1350">
                <a:solidFill>
                  <a:schemeClr val="dk1"/>
                </a:solidFill>
                <a:latin typeface="DM Sans"/>
                <a:ea typeface="DM Sans"/>
                <a:cs typeface="DM Sans"/>
                <a:sym typeface="DM Sans"/>
              </a:rPr>
              <a:t>é usado para eliminar linhas ou colunas inteiras que contenham valores ausentes.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pt-BR" sz="1350">
                <a:solidFill>
                  <a:schemeClr val="dk1"/>
                </a:solidFill>
                <a:latin typeface="DM Sans"/>
                <a:ea typeface="DM Sans"/>
                <a:cs typeface="DM Sans"/>
                <a:sym typeface="DM Sans"/>
              </a:rPr>
              <a:t>Veremos mais sobre missing values no decorrer do curso!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495" name="Google Shape;495;p112"/>
          <p:cNvPicPr preferRelativeResize="0"/>
          <p:nvPr/>
        </p:nvPicPr>
        <p:blipFill>
          <a:blip r:embed="rId5">
            <a:alphaModFix/>
          </a:blip>
          <a:stretch>
            <a:fillRect/>
          </a:stretch>
        </p:blipFill>
        <p:spPr>
          <a:xfrm>
            <a:off x="6016624" y="1219076"/>
            <a:ext cx="2904376" cy="1102294"/>
          </a:xfrm>
          <a:prstGeom prst="rect">
            <a:avLst/>
          </a:prstGeom>
          <a:noFill/>
          <a:ln>
            <a:noFill/>
          </a:ln>
        </p:spPr>
      </p:pic>
      <p:pic>
        <p:nvPicPr>
          <p:cNvPr id="496" name="Google Shape;496;p112"/>
          <p:cNvPicPr preferRelativeResize="0"/>
          <p:nvPr/>
        </p:nvPicPr>
        <p:blipFill>
          <a:blip r:embed="rId6">
            <a:alphaModFix/>
          </a:blip>
          <a:stretch>
            <a:fillRect/>
          </a:stretch>
        </p:blipFill>
        <p:spPr>
          <a:xfrm>
            <a:off x="5975471" y="2459450"/>
            <a:ext cx="2986680" cy="165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501" name="Google Shape;501;p113"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502" name="Google Shape;502;p11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03" name="Google Shape;503;p11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114"/>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09" name="Google Shape;509;p114"/>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510" name="Google Shape;510;p114"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8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285" name="Google Shape;285;p88"/>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Tensor (ndarray):</a:t>
            </a:r>
            <a:endParaRPr sz="1350">
              <a:solidFill>
                <a:schemeClr val="lt1"/>
              </a:solidFill>
              <a:latin typeface="DM Sans"/>
              <a:ea typeface="DM Sans"/>
              <a:cs typeface="DM Sans"/>
              <a:sym typeface="DM Sans"/>
            </a:endParaRPr>
          </a:p>
        </p:txBody>
      </p:sp>
      <p:sp>
        <p:nvSpPr>
          <p:cNvPr id="286" name="Google Shape;286;p88"/>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Pandas</a:t>
            </a:r>
            <a:endParaRPr sz="1350">
              <a:solidFill>
                <a:schemeClr val="lt1"/>
              </a:solidFill>
              <a:latin typeface="DM Sans"/>
              <a:ea typeface="DM Sans"/>
              <a:cs typeface="DM Sans"/>
              <a:sym typeface="DM Sans"/>
            </a:endParaRPr>
          </a:p>
        </p:txBody>
      </p:sp>
      <p:sp>
        <p:nvSpPr>
          <p:cNvPr id="287" name="Google Shape;287;p88"/>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NumPy</a:t>
            </a:r>
            <a:endParaRPr sz="1350">
              <a:solidFill>
                <a:schemeClr val="lt1"/>
              </a:solidFill>
              <a:latin typeface="DM Sans"/>
              <a:ea typeface="DM Sans"/>
              <a:cs typeface="DM Sans"/>
              <a:sym typeface="DM Sans"/>
            </a:endParaRPr>
          </a:p>
        </p:txBody>
      </p:sp>
      <p:pic>
        <p:nvPicPr>
          <p:cNvPr id="288" name="Google Shape;288;p88"/>
          <p:cNvPicPr preferRelativeResize="0"/>
          <p:nvPr/>
        </p:nvPicPr>
        <p:blipFill>
          <a:blip r:embed="rId3">
            <a:alphaModFix/>
          </a:blip>
          <a:stretch>
            <a:fillRect/>
          </a:stretch>
        </p:blipFill>
        <p:spPr>
          <a:xfrm>
            <a:off x="3453776" y="2846036"/>
            <a:ext cx="2346775" cy="1609300"/>
          </a:xfrm>
          <a:prstGeom prst="rect">
            <a:avLst/>
          </a:prstGeom>
          <a:noFill/>
          <a:ln>
            <a:noFill/>
          </a:ln>
        </p:spPr>
      </p:pic>
      <p:pic>
        <p:nvPicPr>
          <p:cNvPr id="289" name="Google Shape;289;p88"/>
          <p:cNvPicPr preferRelativeResize="0"/>
          <p:nvPr/>
        </p:nvPicPr>
        <p:blipFill>
          <a:blip r:embed="rId4">
            <a:alphaModFix/>
          </a:blip>
          <a:stretch>
            <a:fillRect/>
          </a:stretch>
        </p:blipFill>
        <p:spPr>
          <a:xfrm>
            <a:off x="6115525" y="2767950"/>
            <a:ext cx="2638474" cy="1833700"/>
          </a:xfrm>
          <a:prstGeom prst="rect">
            <a:avLst/>
          </a:prstGeom>
          <a:noFill/>
          <a:ln>
            <a:noFill/>
          </a:ln>
        </p:spPr>
      </p:pic>
      <p:pic>
        <p:nvPicPr>
          <p:cNvPr id="290" name="Google Shape;290;p88"/>
          <p:cNvPicPr preferRelativeResize="0"/>
          <p:nvPr/>
        </p:nvPicPr>
        <p:blipFill>
          <a:blip r:embed="rId5">
            <a:alphaModFix/>
          </a:blip>
          <a:stretch>
            <a:fillRect/>
          </a:stretch>
        </p:blipFill>
        <p:spPr>
          <a:xfrm>
            <a:off x="149725" y="2896878"/>
            <a:ext cx="3101536" cy="108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1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16"/>
          <p:cNvSpPr/>
          <p:nvPr/>
        </p:nvSpPr>
        <p:spPr>
          <a:xfrm>
            <a:off x="491825" y="1518675"/>
            <a:ext cx="40803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6"/>
          <p:cNvSpPr/>
          <p:nvPr/>
        </p:nvSpPr>
        <p:spPr>
          <a:xfrm>
            <a:off x="491825" y="1990675"/>
            <a:ext cx="1673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11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23" name="Google Shape;523;p11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24" name="Google Shape;524;p116"/>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525" name="Google Shape;525;p116"/>
          <p:cNvSpPr txBox="1"/>
          <p:nvPr/>
        </p:nvSpPr>
        <p:spPr>
          <a:xfrm>
            <a:off x="457725" y="2370875"/>
            <a:ext cx="4256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350">
                <a:solidFill>
                  <a:schemeClr val="dk1"/>
                </a:solidFill>
                <a:latin typeface="DM Sans"/>
                <a:ea typeface="DM Sans"/>
                <a:cs typeface="DM Sans"/>
                <a:sym typeface="DM Sans"/>
              </a:rPr>
              <a:t>O Pandas oferece uma variedade de funções para trabalhar com strings em colunas de um DataFrame. Essas funções são chamadas de métodos de string e podem ser usadas para realizar operações de manipulação de strings em uma ou mais colunas do DataFrame. Muito semelhante às operações que já estudamos.</a:t>
            </a: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11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31" name="Google Shape;531;p11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32" name="Google Shape;532;p117"/>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533" name="Google Shape;533;p117"/>
          <p:cNvSpPr txBox="1"/>
          <p:nvPr/>
        </p:nvSpPr>
        <p:spPr>
          <a:xfrm>
            <a:off x="457725" y="2370875"/>
            <a:ext cx="5252100" cy="168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200">
                <a:solidFill>
                  <a:schemeClr val="dk1"/>
                </a:solidFill>
                <a:highlight>
                  <a:srgbClr val="EAFF6A"/>
                </a:highlight>
                <a:latin typeface="DM Sans"/>
                <a:ea typeface="DM Sans"/>
                <a:cs typeface="DM Sans"/>
                <a:sym typeface="DM Sans"/>
              </a:rPr>
              <a:t>str.len():</a:t>
            </a:r>
            <a:r>
              <a:rPr lang="pt-BR" sz="1200">
                <a:solidFill>
                  <a:schemeClr val="dk1"/>
                </a:solidFill>
                <a:latin typeface="DM Sans"/>
                <a:ea typeface="DM Sans"/>
                <a:cs typeface="DM Sans"/>
                <a:sym typeface="DM Sans"/>
              </a:rPr>
              <a:t> retorna o comprimento de cada elemento da coluna de string.</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str.lower() e str.upper():</a:t>
            </a:r>
            <a:r>
              <a:rPr lang="pt-BR" sz="1200">
                <a:solidFill>
                  <a:schemeClr val="dk1"/>
                </a:solidFill>
                <a:latin typeface="DM Sans"/>
                <a:ea typeface="DM Sans"/>
                <a:cs typeface="DM Sans"/>
                <a:sym typeface="DM Sans"/>
              </a:rPr>
              <a:t> converte todas as letras em minúsculas ou maiúsculas, respectivamente.</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200">
              <a:solidFill>
                <a:schemeClr val="dk1"/>
              </a:solidFill>
              <a:latin typeface="DM Sans"/>
              <a:ea typeface="DM Sans"/>
              <a:cs typeface="DM Sans"/>
              <a:sym typeface="DM Sans"/>
            </a:endParaRPr>
          </a:p>
        </p:txBody>
      </p:sp>
      <p:pic>
        <p:nvPicPr>
          <p:cNvPr id="534" name="Google Shape;534;p117"/>
          <p:cNvPicPr preferRelativeResize="0"/>
          <p:nvPr/>
        </p:nvPicPr>
        <p:blipFill>
          <a:blip r:embed="rId5">
            <a:alphaModFix/>
          </a:blip>
          <a:stretch>
            <a:fillRect/>
          </a:stretch>
        </p:blipFill>
        <p:spPr>
          <a:xfrm>
            <a:off x="6044887" y="291607"/>
            <a:ext cx="1472379" cy="1101793"/>
          </a:xfrm>
          <a:prstGeom prst="rect">
            <a:avLst/>
          </a:prstGeom>
          <a:noFill/>
          <a:ln>
            <a:noFill/>
          </a:ln>
        </p:spPr>
      </p:pic>
      <p:pic>
        <p:nvPicPr>
          <p:cNvPr id="535" name="Google Shape;535;p117"/>
          <p:cNvPicPr preferRelativeResize="0"/>
          <p:nvPr/>
        </p:nvPicPr>
        <p:blipFill>
          <a:blip r:embed="rId6">
            <a:alphaModFix/>
          </a:blip>
          <a:stretch>
            <a:fillRect/>
          </a:stretch>
        </p:blipFill>
        <p:spPr>
          <a:xfrm>
            <a:off x="5945420" y="1536075"/>
            <a:ext cx="3099530" cy="1500193"/>
          </a:xfrm>
          <a:prstGeom prst="rect">
            <a:avLst/>
          </a:prstGeom>
          <a:noFill/>
          <a:ln>
            <a:noFill/>
          </a:ln>
        </p:spPr>
      </p:pic>
      <p:pic>
        <p:nvPicPr>
          <p:cNvPr id="536" name="Google Shape;536;p117"/>
          <p:cNvPicPr preferRelativeResize="0"/>
          <p:nvPr/>
        </p:nvPicPr>
        <p:blipFill rotWithShape="1">
          <a:blip r:embed="rId7">
            <a:alphaModFix/>
          </a:blip>
          <a:srcRect b="6094" l="0" r="0" t="0"/>
          <a:stretch/>
        </p:blipFill>
        <p:spPr>
          <a:xfrm>
            <a:off x="5945425" y="3240324"/>
            <a:ext cx="3099525" cy="1370863"/>
          </a:xfrm>
          <a:prstGeom prst="rect">
            <a:avLst/>
          </a:prstGeom>
          <a:noFill/>
          <a:ln>
            <a:noFill/>
          </a:ln>
        </p:spPr>
      </p:pic>
      <p:pic>
        <p:nvPicPr>
          <p:cNvPr id="537" name="Google Shape;537;p117"/>
          <p:cNvPicPr preferRelativeResize="0"/>
          <p:nvPr/>
        </p:nvPicPr>
        <p:blipFill>
          <a:blip r:embed="rId8">
            <a:alphaModFix/>
          </a:blip>
          <a:stretch>
            <a:fillRect/>
          </a:stretch>
        </p:blipFill>
        <p:spPr>
          <a:xfrm>
            <a:off x="3768787" y="3375486"/>
            <a:ext cx="1606426" cy="14833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11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43" name="Google Shape;543;p11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44" name="Google Shape;544;p118"/>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545" name="Google Shape;545;p118"/>
          <p:cNvSpPr txBox="1"/>
          <p:nvPr/>
        </p:nvSpPr>
        <p:spPr>
          <a:xfrm>
            <a:off x="452075" y="2295850"/>
            <a:ext cx="5252100" cy="189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200">
                <a:solidFill>
                  <a:schemeClr val="dk1"/>
                </a:solidFill>
                <a:highlight>
                  <a:srgbClr val="EAFF6A"/>
                </a:highlight>
                <a:latin typeface="DM Sans"/>
                <a:ea typeface="DM Sans"/>
                <a:cs typeface="DM Sans"/>
                <a:sym typeface="DM Sans"/>
              </a:rPr>
              <a:t>str.replace(): </a:t>
            </a:r>
            <a:r>
              <a:rPr lang="pt-BR" sz="1200">
                <a:solidFill>
                  <a:schemeClr val="dk1"/>
                </a:solidFill>
                <a:latin typeface="DM Sans"/>
                <a:ea typeface="DM Sans"/>
                <a:cs typeface="DM Sans"/>
                <a:sym typeface="DM Sans"/>
              </a:rPr>
              <a:t>substitui um valor por outro em uma coluna de string.</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str.contains(): </a:t>
            </a:r>
            <a:r>
              <a:rPr lang="pt-BR" sz="1200">
                <a:solidFill>
                  <a:schemeClr val="dk1"/>
                </a:solidFill>
                <a:latin typeface="DM Sans"/>
                <a:ea typeface="DM Sans"/>
                <a:cs typeface="DM Sans"/>
                <a:sym typeface="DM Sans"/>
              </a:rPr>
              <a:t>verifica se uma string específica está presente em uma coluna de string e retorna uma série booleana.</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str.split():</a:t>
            </a:r>
            <a:r>
              <a:rPr lang="pt-BR" sz="1200">
                <a:solidFill>
                  <a:schemeClr val="dk1"/>
                </a:solidFill>
                <a:latin typeface="DM Sans"/>
                <a:ea typeface="DM Sans"/>
                <a:cs typeface="DM Sans"/>
                <a:sym typeface="DM Sans"/>
              </a:rPr>
              <a:t> divide uma string em substrings com base em um separador e retorna uma série de listas.</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200">
              <a:solidFill>
                <a:schemeClr val="dk1"/>
              </a:solidFill>
              <a:latin typeface="DM Sans"/>
              <a:ea typeface="DM Sans"/>
              <a:cs typeface="DM Sans"/>
              <a:sym typeface="DM Sans"/>
            </a:endParaRPr>
          </a:p>
        </p:txBody>
      </p:sp>
      <p:pic>
        <p:nvPicPr>
          <p:cNvPr id="546" name="Google Shape;546;p118"/>
          <p:cNvPicPr preferRelativeResize="0"/>
          <p:nvPr/>
        </p:nvPicPr>
        <p:blipFill>
          <a:blip r:embed="rId5">
            <a:alphaModFix/>
          </a:blip>
          <a:stretch>
            <a:fillRect/>
          </a:stretch>
        </p:blipFill>
        <p:spPr>
          <a:xfrm>
            <a:off x="3834188" y="3597300"/>
            <a:ext cx="1475637" cy="1362550"/>
          </a:xfrm>
          <a:prstGeom prst="rect">
            <a:avLst/>
          </a:prstGeom>
          <a:noFill/>
          <a:ln>
            <a:noFill/>
          </a:ln>
        </p:spPr>
      </p:pic>
      <p:pic>
        <p:nvPicPr>
          <p:cNvPr id="547" name="Google Shape;547;p118"/>
          <p:cNvPicPr preferRelativeResize="0"/>
          <p:nvPr/>
        </p:nvPicPr>
        <p:blipFill>
          <a:blip r:embed="rId6">
            <a:alphaModFix/>
          </a:blip>
          <a:stretch>
            <a:fillRect/>
          </a:stretch>
        </p:blipFill>
        <p:spPr>
          <a:xfrm>
            <a:off x="6037100" y="1885462"/>
            <a:ext cx="2694644" cy="1236501"/>
          </a:xfrm>
          <a:prstGeom prst="rect">
            <a:avLst/>
          </a:prstGeom>
          <a:noFill/>
          <a:ln>
            <a:noFill/>
          </a:ln>
        </p:spPr>
      </p:pic>
      <p:pic>
        <p:nvPicPr>
          <p:cNvPr id="548" name="Google Shape;548;p118"/>
          <p:cNvPicPr preferRelativeResize="0"/>
          <p:nvPr/>
        </p:nvPicPr>
        <p:blipFill>
          <a:blip r:embed="rId7">
            <a:alphaModFix/>
          </a:blip>
          <a:stretch>
            <a:fillRect/>
          </a:stretch>
        </p:blipFill>
        <p:spPr>
          <a:xfrm>
            <a:off x="6037100" y="3230849"/>
            <a:ext cx="2793700" cy="1236501"/>
          </a:xfrm>
          <a:prstGeom prst="rect">
            <a:avLst/>
          </a:prstGeom>
          <a:noFill/>
          <a:ln>
            <a:noFill/>
          </a:ln>
        </p:spPr>
      </p:pic>
      <p:pic>
        <p:nvPicPr>
          <p:cNvPr id="549" name="Google Shape;549;p118"/>
          <p:cNvPicPr preferRelativeResize="0"/>
          <p:nvPr/>
        </p:nvPicPr>
        <p:blipFill>
          <a:blip r:embed="rId8">
            <a:alphaModFix/>
          </a:blip>
          <a:stretch>
            <a:fillRect/>
          </a:stretch>
        </p:blipFill>
        <p:spPr>
          <a:xfrm>
            <a:off x="6098306" y="738700"/>
            <a:ext cx="2082380" cy="10378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p119"/>
          <p:cNvGrpSpPr/>
          <p:nvPr/>
        </p:nvGrpSpPr>
        <p:grpSpPr>
          <a:xfrm>
            <a:off x="4202551" y="1527661"/>
            <a:ext cx="738900" cy="738974"/>
            <a:chOff x="974706" y="2467173"/>
            <a:chExt cx="738900" cy="738900"/>
          </a:xfrm>
        </p:grpSpPr>
        <p:sp>
          <p:nvSpPr>
            <p:cNvPr id="555" name="Google Shape;555;p11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11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57" name="Google Shape;557;p119"/>
          <p:cNvSpPr txBox="1"/>
          <p:nvPr/>
        </p:nvSpPr>
        <p:spPr>
          <a:xfrm>
            <a:off x="1523600" y="24242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sp>
        <p:nvSpPr>
          <p:cNvPr id="558" name="Google Shape;558;p119"/>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a:t>
            </a:r>
            <a:r>
              <a:rPr b="1" lang="pt-BR" sz="2000">
                <a:solidFill>
                  <a:srgbClr val="999999"/>
                </a:solidFill>
                <a:latin typeface="DM Sans"/>
                <a:ea typeface="DM Sans"/>
                <a:cs typeface="DM Sans"/>
                <a:sym typeface="DM Sans"/>
              </a:rPr>
              <a:t>0 minutos</a:t>
            </a:r>
            <a:endParaRPr b="1" sz="2000">
              <a:solidFill>
                <a:srgbClr val="999999"/>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p120"/>
          <p:cNvGrpSpPr/>
          <p:nvPr/>
        </p:nvGrpSpPr>
        <p:grpSpPr>
          <a:xfrm>
            <a:off x="501452" y="483061"/>
            <a:ext cx="401518" cy="401518"/>
            <a:chOff x="974706" y="2467173"/>
            <a:chExt cx="738900" cy="738900"/>
          </a:xfrm>
        </p:grpSpPr>
        <p:sp>
          <p:nvSpPr>
            <p:cNvPr id="564" name="Google Shape;564;p12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12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66" name="Google Shape;566;p120"/>
          <p:cNvSpPr txBox="1"/>
          <p:nvPr/>
        </p:nvSpPr>
        <p:spPr>
          <a:xfrm>
            <a:off x="501450" y="1019350"/>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pic>
        <p:nvPicPr>
          <p:cNvPr id="567" name="Google Shape;567;p12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68" name="Google Shape;568;p120"/>
          <p:cNvSpPr txBox="1"/>
          <p:nvPr/>
        </p:nvSpPr>
        <p:spPr>
          <a:xfrm>
            <a:off x="568200" y="1994175"/>
            <a:ext cx="65493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Abra o arquivo "Cancer_Data.csv", conte quantos linhas o dataframe possui com a coluna diagnosis = 'B'.</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Substitua a coluna diagnosis seguindo a regra:</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AutoNum type="alphaLcPeriod"/>
            </a:pPr>
            <a:r>
              <a:rPr lang="pt-BR" sz="1350">
                <a:solidFill>
                  <a:schemeClr val="dk1"/>
                </a:solidFill>
                <a:latin typeface="DM Sans"/>
                <a:ea typeface="DM Sans"/>
                <a:cs typeface="DM Sans"/>
                <a:sym typeface="DM Sans"/>
              </a:rPr>
              <a:t>“B” para “benign cancer”</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AutoNum type="alphaLcPeriod"/>
            </a:pPr>
            <a:r>
              <a:rPr lang="pt-BR" sz="1350">
                <a:solidFill>
                  <a:schemeClr val="dk1"/>
                </a:solidFill>
                <a:latin typeface="DM Sans"/>
                <a:ea typeface="DM Sans"/>
                <a:cs typeface="DM Sans"/>
                <a:sym typeface="DM Sans"/>
              </a:rPr>
              <a:t>“M” para “malignant cancer”</a:t>
            </a:r>
            <a:endParaRPr sz="1350">
              <a:solidFill>
                <a:schemeClr val="dk1"/>
              </a:solidFill>
              <a:latin typeface="DM Sans"/>
              <a:ea typeface="DM Sans"/>
              <a:cs typeface="DM Sans"/>
              <a:sym typeface="DM Sans"/>
            </a:endParaRPr>
          </a:p>
          <a:p>
            <a:pPr indent="0" lvl="0" marL="9144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Filtre os IDs dos "malignant cancer" com raio maior que 25.</a:t>
            </a:r>
            <a:endParaRPr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569" name="Google Shape;569;p12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122"/>
          <p:cNvGrpSpPr/>
          <p:nvPr/>
        </p:nvGrpSpPr>
        <p:grpSpPr>
          <a:xfrm>
            <a:off x="4241869" y="1346935"/>
            <a:ext cx="738900" cy="738900"/>
            <a:chOff x="5323100" y="2467173"/>
            <a:chExt cx="738900" cy="738900"/>
          </a:xfrm>
        </p:grpSpPr>
        <p:sp>
          <p:nvSpPr>
            <p:cNvPr id="580" name="Google Shape;580;p12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p:txBody>
        </p:sp>
        <p:pic>
          <p:nvPicPr>
            <p:cNvPr id="581" name="Google Shape;581;p122"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582" name="Google Shape;582;p122"/>
          <p:cNvSpPr txBox="1"/>
          <p:nvPr/>
        </p:nvSpPr>
        <p:spPr>
          <a:xfrm>
            <a:off x="1500619" y="25613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Desafio Nintendo</a:t>
            </a:r>
            <a:endParaRPr b="1" sz="4000">
              <a:solidFill>
                <a:schemeClr val="dk1"/>
              </a:solidFill>
              <a:highlight>
                <a:srgbClr val="EAFF6A"/>
              </a:highlight>
              <a:latin typeface="DM Sans"/>
              <a:ea typeface="DM Sans"/>
              <a:cs typeface="DM Sans"/>
              <a:sym typeface="DM Sans"/>
            </a:endParaRPr>
          </a:p>
        </p:txBody>
      </p:sp>
      <p:sp>
        <p:nvSpPr>
          <p:cNvPr id="583" name="Google Shape;583;p122"/>
          <p:cNvSpPr txBox="1"/>
          <p:nvPr/>
        </p:nvSpPr>
        <p:spPr>
          <a:xfrm>
            <a:off x="1026619" y="33002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latin typeface="DM Sans"/>
                <a:ea typeface="DM Sans"/>
                <a:cs typeface="DM Sans"/>
                <a:sym typeface="DM Sans"/>
              </a:rPr>
              <a:t>DESAFIO FORA DE SALA</a:t>
            </a:r>
            <a:endParaRPr sz="2000">
              <a:solidFill>
                <a:schemeClr val="dk2"/>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23"/>
          <p:cNvSpPr txBox="1"/>
          <p:nvPr/>
        </p:nvSpPr>
        <p:spPr>
          <a:xfrm>
            <a:off x="501450" y="894975"/>
            <a:ext cx="5308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são?</a:t>
            </a:r>
            <a:endParaRPr b="1" sz="4000">
              <a:solidFill>
                <a:schemeClr val="dk1"/>
              </a:solidFill>
              <a:latin typeface="DM Sans"/>
              <a:ea typeface="DM Sans"/>
              <a:cs typeface="DM Sans"/>
              <a:sym typeface="DM Sans"/>
            </a:endParaRPr>
          </a:p>
        </p:txBody>
      </p:sp>
      <p:sp>
        <p:nvSpPr>
          <p:cNvPr id="589" name="Google Shape;589;p123"/>
          <p:cNvSpPr/>
          <p:nvPr/>
        </p:nvSpPr>
        <p:spPr>
          <a:xfrm>
            <a:off x="588525" y="686550"/>
            <a:ext cx="2991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23"/>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ATIVIDADES E PROJETO FINAL</a:t>
            </a:r>
            <a:endParaRPr sz="1400">
              <a:latin typeface="DM Sans"/>
              <a:ea typeface="DM Sans"/>
              <a:cs typeface="DM Sans"/>
              <a:sym typeface="DM Sans"/>
            </a:endParaRPr>
          </a:p>
        </p:txBody>
      </p:sp>
      <p:sp>
        <p:nvSpPr>
          <p:cNvPr id="591" name="Google Shape;591;p123"/>
          <p:cNvSpPr txBox="1"/>
          <p:nvPr/>
        </p:nvSpPr>
        <p:spPr>
          <a:xfrm>
            <a:off x="401175" y="2513600"/>
            <a:ext cx="37344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400">
                <a:latin typeface="DM Sans"/>
                <a:ea typeface="DM Sans"/>
                <a:cs typeface="DM Sans"/>
                <a:sym typeface="DM Sans"/>
              </a:rPr>
              <a:t>São d</a:t>
            </a:r>
            <a:r>
              <a:rPr lang="pt-BR" sz="1400">
                <a:solidFill>
                  <a:srgbClr val="000000"/>
                </a:solidFill>
                <a:latin typeface="DM Sans"/>
                <a:ea typeface="DM Sans"/>
                <a:cs typeface="DM Sans"/>
                <a:sym typeface="DM Sans"/>
              </a:rPr>
              <a:t>esafios que complementam a aprendizagem. São optativos, mas te ajudam a praticar. </a:t>
            </a:r>
            <a:r>
              <a:rPr lang="pt-BR" sz="1400">
                <a:latin typeface="DM Sans"/>
                <a:ea typeface="DM Sans"/>
                <a:cs typeface="DM Sans"/>
                <a:sym typeface="DM Sans"/>
              </a:rPr>
              <a:t>Serão passados no final da aula.</a:t>
            </a:r>
            <a:endParaRPr sz="1400">
              <a:solidFill>
                <a:srgbClr val="000000"/>
              </a:solidFill>
              <a:latin typeface="DM Sans"/>
              <a:ea typeface="DM Sans"/>
              <a:cs typeface="DM Sans"/>
              <a:sym typeface="DM Sans"/>
            </a:endParaRPr>
          </a:p>
        </p:txBody>
      </p:sp>
      <p:grpSp>
        <p:nvGrpSpPr>
          <p:cNvPr id="592" name="Google Shape;592;p123"/>
          <p:cNvGrpSpPr/>
          <p:nvPr/>
        </p:nvGrpSpPr>
        <p:grpSpPr>
          <a:xfrm>
            <a:off x="401370" y="2033197"/>
            <a:ext cx="431074" cy="431074"/>
            <a:chOff x="5323100" y="2467173"/>
            <a:chExt cx="738900" cy="738900"/>
          </a:xfrm>
        </p:grpSpPr>
        <p:sp>
          <p:nvSpPr>
            <p:cNvPr id="593" name="Google Shape;593;p12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pic>
          <p:nvPicPr>
            <p:cNvPr id="594" name="Google Shape;594;p123"/>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595" name="Google Shape;595;p123"/>
          <p:cNvSpPr txBox="1"/>
          <p:nvPr/>
        </p:nvSpPr>
        <p:spPr>
          <a:xfrm>
            <a:off x="917675" y="2048663"/>
            <a:ext cx="25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400">
                <a:latin typeface="DM Sans"/>
                <a:ea typeface="DM Sans"/>
                <a:cs typeface="DM Sans"/>
                <a:sym typeface="DM Sans"/>
              </a:rPr>
              <a:t>Desafio fora de sala</a:t>
            </a:r>
            <a:endParaRPr b="1" sz="1400">
              <a:latin typeface="DM Sans"/>
              <a:ea typeface="DM Sans"/>
              <a:cs typeface="DM Sans"/>
              <a:sym typeface="DM Sans"/>
            </a:endParaRPr>
          </a:p>
        </p:txBody>
      </p:sp>
      <p:sp>
        <p:nvSpPr>
          <p:cNvPr id="596" name="Google Shape;596;p123"/>
          <p:cNvSpPr/>
          <p:nvPr/>
        </p:nvSpPr>
        <p:spPr>
          <a:xfrm>
            <a:off x="4394631" y="1851200"/>
            <a:ext cx="3506400" cy="1532700"/>
          </a:xfrm>
          <a:prstGeom prst="wedgeRectCallout">
            <a:avLst>
              <a:gd fmla="val -54904" name="adj1"/>
              <a:gd fmla="val 26579" name="adj2"/>
            </a:avLst>
          </a:prstGeom>
          <a:solidFill>
            <a:srgbClr val="EAFF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Calibri"/>
              <a:ea typeface="Calibri"/>
              <a:cs typeface="Calibri"/>
              <a:sym typeface="Calibri"/>
            </a:endParaRPr>
          </a:p>
        </p:txBody>
      </p:sp>
      <p:sp>
        <p:nvSpPr>
          <p:cNvPr id="597" name="Google Shape;597;p123"/>
          <p:cNvSpPr txBox="1"/>
          <p:nvPr/>
        </p:nvSpPr>
        <p:spPr>
          <a:xfrm>
            <a:off x="4626781" y="1986500"/>
            <a:ext cx="317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400">
                <a:latin typeface="DM Sans"/>
                <a:ea typeface="DM Sans"/>
                <a:cs typeface="DM Sans"/>
                <a:sym typeface="DM Sans"/>
              </a:rPr>
              <a:t>É muito importante fazer os desafios fora de aula para reforçar o seu aprendizado. Sempre que tiver dúvidas traga nas aulas e peça ajuda ao professor.</a:t>
            </a:r>
            <a:endParaRPr sz="140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2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000000"/>
              </a:buClr>
              <a:buSzPts val="1100"/>
              <a:buFont typeface="Arial"/>
              <a:buNone/>
            </a:pPr>
            <a:r>
              <a:rPr b="1" lang="pt-BR" sz="4000">
                <a:solidFill>
                  <a:schemeClr val="dk1"/>
                </a:solidFill>
                <a:latin typeface="DM Sans"/>
                <a:ea typeface="DM Sans"/>
                <a:cs typeface="DM Sans"/>
                <a:sym typeface="DM Sans"/>
              </a:rPr>
              <a:t>Desafio Nintendo</a:t>
            </a:r>
            <a:endParaRPr b="1" sz="4000">
              <a:solidFill>
                <a:schemeClr val="dk1"/>
              </a:solidFill>
              <a:latin typeface="DM Sans"/>
              <a:ea typeface="DM Sans"/>
              <a:cs typeface="DM Sans"/>
              <a:sym typeface="DM Sans"/>
            </a:endParaRPr>
          </a:p>
        </p:txBody>
      </p:sp>
      <p:pic>
        <p:nvPicPr>
          <p:cNvPr id="603" name="Google Shape;603;p12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04" name="Google Shape;604;p124"/>
          <p:cNvGrpSpPr/>
          <p:nvPr/>
        </p:nvGrpSpPr>
        <p:grpSpPr>
          <a:xfrm>
            <a:off x="475507" y="468297"/>
            <a:ext cx="431074" cy="431074"/>
            <a:chOff x="5323100" y="2467173"/>
            <a:chExt cx="738900" cy="738900"/>
          </a:xfrm>
        </p:grpSpPr>
        <p:sp>
          <p:nvSpPr>
            <p:cNvPr id="605" name="Google Shape;605;p12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p:txBody>
        </p:sp>
        <p:pic>
          <p:nvPicPr>
            <p:cNvPr id="606" name="Google Shape;606;p12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07" name="Google Shape;607;p124"/>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FORA DE SALA</a:t>
            </a:r>
            <a:endParaRPr sz="1400">
              <a:latin typeface="DM Sans"/>
              <a:ea typeface="DM Sans"/>
              <a:cs typeface="DM Sans"/>
              <a:sym typeface="DM Sans"/>
            </a:endParaRPr>
          </a:p>
        </p:txBody>
      </p:sp>
      <p:sp>
        <p:nvSpPr>
          <p:cNvPr id="608" name="Google Shape;608;p124"/>
          <p:cNvSpPr txBox="1"/>
          <p:nvPr/>
        </p:nvSpPr>
        <p:spPr>
          <a:xfrm>
            <a:off x="457350" y="1638275"/>
            <a:ext cx="5992200" cy="21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Abra o arquivo "best-selling game consoles.xlsx" em um dataframe.</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Substitua a palavra "NES" por "Nitendinho" no nome dos consoles e deixe todos os nomes em maiúsculos.</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Filtre o nome dos consoles com data de release depois de 2010.</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De um describe e info da base, substitua os missing values pela string "missing".</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Filtre os consoles que foram descontinuados a menos de 2 anos da data de release</a:t>
            </a:r>
            <a:r>
              <a:rPr lang="pt-BR" sz="1350">
                <a:solidFill>
                  <a:schemeClr val="dk2"/>
                </a:solidFill>
              </a:rPr>
              <a:t>.</a:t>
            </a:r>
            <a:endParaRPr sz="1350" u="sng">
              <a:solidFill>
                <a:srgbClr val="83AEFB"/>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2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Desafio Nintendo</a:t>
            </a:r>
            <a:endParaRPr b="1" sz="4000">
              <a:solidFill>
                <a:schemeClr val="dk1"/>
              </a:solidFill>
              <a:latin typeface="DM Sans"/>
              <a:ea typeface="DM Sans"/>
              <a:cs typeface="DM Sans"/>
              <a:sym typeface="DM Sans"/>
            </a:endParaRPr>
          </a:p>
        </p:txBody>
      </p:sp>
      <p:pic>
        <p:nvPicPr>
          <p:cNvPr id="614" name="Google Shape;614;p12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15" name="Google Shape;615;p125"/>
          <p:cNvGrpSpPr/>
          <p:nvPr/>
        </p:nvGrpSpPr>
        <p:grpSpPr>
          <a:xfrm>
            <a:off x="475507" y="468297"/>
            <a:ext cx="431074" cy="431074"/>
            <a:chOff x="5323100" y="2467173"/>
            <a:chExt cx="738900" cy="738900"/>
          </a:xfrm>
        </p:grpSpPr>
        <p:sp>
          <p:nvSpPr>
            <p:cNvPr id="616" name="Google Shape;616;p12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p:txBody>
        </p:sp>
        <p:pic>
          <p:nvPicPr>
            <p:cNvPr id="617" name="Google Shape;617;p12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18" name="Google Shape;618;p125"/>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FORA DE SALA</a:t>
            </a:r>
            <a:endParaRPr sz="1400">
              <a:latin typeface="DM Sans"/>
              <a:ea typeface="DM Sans"/>
              <a:cs typeface="DM Sans"/>
              <a:sym typeface="DM Sans"/>
            </a:endParaRPr>
          </a:p>
        </p:txBody>
      </p:sp>
      <p:sp>
        <p:nvSpPr>
          <p:cNvPr id="619" name="Google Shape;619;p125"/>
          <p:cNvSpPr txBox="1"/>
          <p:nvPr/>
        </p:nvSpPr>
        <p:spPr>
          <a:xfrm>
            <a:off x="243850" y="1725475"/>
            <a:ext cx="383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Exemplo saída Exercício 3:</a:t>
            </a:r>
            <a:endParaRPr b="1" sz="1350">
              <a:solidFill>
                <a:schemeClr val="dk1"/>
              </a:solidFill>
              <a:latin typeface="DM Sans"/>
              <a:ea typeface="DM Sans"/>
              <a:cs typeface="DM Sans"/>
              <a:sym typeface="DM Sans"/>
            </a:endParaRPr>
          </a:p>
        </p:txBody>
      </p:sp>
      <p:pic>
        <p:nvPicPr>
          <p:cNvPr id="620" name="Google Shape;620;p125"/>
          <p:cNvPicPr preferRelativeResize="0"/>
          <p:nvPr/>
        </p:nvPicPr>
        <p:blipFill>
          <a:blip r:embed="rId5">
            <a:alphaModFix/>
          </a:blip>
          <a:stretch>
            <a:fillRect/>
          </a:stretch>
        </p:blipFill>
        <p:spPr>
          <a:xfrm>
            <a:off x="472125" y="2320095"/>
            <a:ext cx="3241076" cy="1704950"/>
          </a:xfrm>
          <a:prstGeom prst="rect">
            <a:avLst/>
          </a:prstGeom>
          <a:noFill/>
          <a:ln>
            <a:noFill/>
          </a:ln>
        </p:spPr>
      </p:pic>
      <p:pic>
        <p:nvPicPr>
          <p:cNvPr id="621" name="Google Shape;621;p125"/>
          <p:cNvPicPr preferRelativeResize="0"/>
          <p:nvPr/>
        </p:nvPicPr>
        <p:blipFill>
          <a:blip r:embed="rId6">
            <a:alphaModFix/>
          </a:blip>
          <a:stretch>
            <a:fillRect/>
          </a:stretch>
        </p:blipFill>
        <p:spPr>
          <a:xfrm>
            <a:off x="4530963" y="2418651"/>
            <a:ext cx="4309574" cy="1368925"/>
          </a:xfrm>
          <a:prstGeom prst="rect">
            <a:avLst/>
          </a:prstGeom>
          <a:noFill/>
          <a:ln>
            <a:noFill/>
          </a:ln>
        </p:spPr>
      </p:pic>
      <p:sp>
        <p:nvSpPr>
          <p:cNvPr id="622" name="Google Shape;622;p125"/>
          <p:cNvSpPr txBox="1"/>
          <p:nvPr/>
        </p:nvSpPr>
        <p:spPr>
          <a:xfrm>
            <a:off x="4530975" y="1725475"/>
            <a:ext cx="383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Exemplo saída Exercício 5:</a:t>
            </a:r>
            <a:endParaRPr b="1" sz="135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6" name="Shape 626"/>
        <p:cNvGrpSpPr/>
        <p:nvPr/>
      </p:nvGrpSpPr>
      <p:grpSpPr>
        <a:xfrm>
          <a:off x="0" y="0"/>
          <a:ext cx="0" cy="0"/>
          <a:chOff x="0" y="0"/>
          <a:chExt cx="0" cy="0"/>
        </a:xfrm>
      </p:grpSpPr>
      <p:sp>
        <p:nvSpPr>
          <p:cNvPr id="627" name="Google Shape;627;p1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628" name="Google Shape;628;p126"/>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26"/>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630" name="Google Shape;630;p126"/>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631" name="Google Shape;631;p126"/>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 name="Google Shape;632;p126"/>
          <p:cNvCxnSpPr>
            <a:stCxn id="633" idx="6"/>
            <a:endCxn id="628"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634" name="Google Shape;634;p126"/>
          <p:cNvCxnSpPr>
            <a:stCxn id="628" idx="6"/>
            <a:endCxn id="631"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635" name="Google Shape;635;p126"/>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636" name="Google Shape;636;p126"/>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637" name="Google Shape;637;p126"/>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638" name="Google Shape;638;p126"/>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639" name="Google Shape;639;p126"/>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640" name="Google Shape;640;p126"/>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641" name="Google Shape;641;p126"/>
          <p:cNvGrpSpPr/>
          <p:nvPr/>
        </p:nvGrpSpPr>
        <p:grpSpPr>
          <a:xfrm>
            <a:off x="1731113" y="1953850"/>
            <a:ext cx="587100" cy="600300"/>
            <a:chOff x="1731113" y="1953850"/>
            <a:chExt cx="587100" cy="600300"/>
          </a:xfrm>
        </p:grpSpPr>
        <p:sp>
          <p:nvSpPr>
            <p:cNvPr id="633" name="Google Shape;633;p12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2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27"/>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648" name="Google Shape;648;p127"/>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649" name="Google Shape;649;p127"/>
          <p:cNvGrpSpPr/>
          <p:nvPr/>
        </p:nvGrpSpPr>
        <p:grpSpPr>
          <a:xfrm>
            <a:off x="1527125" y="2646775"/>
            <a:ext cx="3705225" cy="923925"/>
            <a:chOff x="4463725" y="2301200"/>
            <a:chExt cx="3705225" cy="923925"/>
          </a:xfrm>
        </p:grpSpPr>
        <p:pic>
          <p:nvPicPr>
            <p:cNvPr id="650" name="Google Shape;650;p127"/>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651" name="Google Shape;651;p127"/>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652" name="Google Shape;652;p127"/>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653" name="Google Shape;653;p127"/>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654" name="Google Shape;654;p127"/>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2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660" name="Google Shape;660;p128"/>
          <p:cNvSpPr txBox="1"/>
          <p:nvPr/>
        </p:nvSpPr>
        <p:spPr>
          <a:xfrm>
            <a:off x="2109143" y="21536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read_excel, read_csv e to_csv;</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Indexação, filtros, loc e iloc;</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Métodos info() e describe();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Métodos isNull() e fillNa(); </a:t>
            </a:r>
            <a:endParaRPr sz="1350">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pSp>
        <p:nvGrpSpPr>
          <p:cNvPr id="665" name="Google Shape;665;p129"/>
          <p:cNvGrpSpPr/>
          <p:nvPr/>
        </p:nvGrpSpPr>
        <p:grpSpPr>
          <a:xfrm>
            <a:off x="4202550" y="1278135"/>
            <a:ext cx="738900" cy="738900"/>
            <a:chOff x="4202550" y="994173"/>
            <a:chExt cx="738900" cy="738900"/>
          </a:xfrm>
        </p:grpSpPr>
        <p:sp>
          <p:nvSpPr>
            <p:cNvPr id="666" name="Google Shape;666;p12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67" name="Google Shape;667;p12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68" name="Google Shape;668;p129"/>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3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674" name="Google Shape;674;p130"/>
          <p:cNvGrpSpPr/>
          <p:nvPr/>
        </p:nvGrpSpPr>
        <p:grpSpPr>
          <a:xfrm>
            <a:off x="457358" y="468285"/>
            <a:ext cx="431074" cy="431074"/>
            <a:chOff x="4202550" y="994173"/>
            <a:chExt cx="738900" cy="738900"/>
          </a:xfrm>
        </p:grpSpPr>
        <p:sp>
          <p:nvSpPr>
            <p:cNvPr id="675" name="Google Shape;675;p13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6" name="Google Shape;676;p13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77" name="Google Shape;677;p13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78" name="Google Shape;678;p130"/>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Seus primeiros passos como Data Scientist: Introdução ao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31"/>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90"/>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Manipulações de dados com Pandas I</a:t>
            </a:r>
            <a:endParaRPr b="1" sz="4000">
              <a:solidFill>
                <a:srgbClr val="EAFF6A"/>
              </a:solidFill>
              <a:latin typeface="DM Sans"/>
              <a:ea typeface="DM Sans"/>
              <a:cs typeface="DM Sans"/>
              <a:sym typeface="DM Sans"/>
            </a:endParaRPr>
          </a:p>
        </p:txBody>
      </p:sp>
      <p:sp>
        <p:nvSpPr>
          <p:cNvPr id="301" name="Google Shape;301;p9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08.</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9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307" name="Google Shape;307;p9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308" name="Google Shape;308;p91"/>
          <p:cNvSpPr txBox="1"/>
          <p:nvPr/>
        </p:nvSpPr>
        <p:spPr>
          <a:xfrm>
            <a:off x="2690561" y="1451613"/>
            <a:ext cx="42813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Aprofundamento da biblioteca Pandas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leitura e escrita de arquivos;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Indexação e filtros em dataframes;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Analisando o DataFrame;</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Operações com string em Pandas.</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p:txBody>
      </p:sp>
      <p:pic>
        <p:nvPicPr>
          <p:cNvPr id="309" name="Google Shape;309;p91"/>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310" name="Google Shape;310;p91"/>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O que são missing values?</a:t>
            </a:r>
            <a:endParaRPr b="1" sz="1350">
              <a:solidFill>
                <a:schemeClr val="lt1"/>
              </a:solidFill>
              <a:latin typeface="DM Sans"/>
              <a:ea typeface="DM Sans"/>
              <a:cs typeface="DM Sans"/>
              <a:sym typeface="DM Sans"/>
            </a:endParaRPr>
          </a:p>
        </p:txBody>
      </p:sp>
      <p:cxnSp>
        <p:nvCxnSpPr>
          <p:cNvPr id="311" name="Google Shape;311;p91"/>
          <p:cNvCxnSpPr>
            <a:stCxn id="307" idx="2"/>
            <a:endCxn id="309" idx="0"/>
          </p:cNvCxnSpPr>
          <p:nvPr/>
        </p:nvCxnSpPr>
        <p:spPr>
          <a:xfrm flipH="1" rot="-5400000">
            <a:off x="1637325" y="2375887"/>
            <a:ext cx="1267800" cy="600"/>
          </a:xfrm>
          <a:prstGeom prst="bentConnector3">
            <a:avLst>
              <a:gd fmla="val 4999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92"/>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Pandas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9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22" name="Google Shape;322;p9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3" name="Google Shape;323;p93"/>
          <p:cNvSpPr txBox="1"/>
          <p:nvPr/>
        </p:nvSpPr>
        <p:spPr>
          <a:xfrm>
            <a:off x="457725" y="484400"/>
            <a:ext cx="5172600" cy="162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pt-BR" sz="2400">
                <a:solidFill>
                  <a:srgbClr val="666666"/>
                </a:solidFill>
                <a:latin typeface="DM Sans"/>
                <a:ea typeface="DM Sans"/>
                <a:cs typeface="DM Sans"/>
                <a:sym typeface="DM Sans"/>
              </a:rPr>
              <a:t>Relembrando…… </a:t>
            </a:r>
            <a:endParaRPr b="1" sz="2400">
              <a:solidFill>
                <a:srgbClr val="666666"/>
              </a:solidFill>
              <a:latin typeface="DM Sans"/>
              <a:ea typeface="DM Sans"/>
              <a:cs typeface="DM Sans"/>
              <a:sym typeface="DM Sans"/>
            </a:endParaRPr>
          </a:p>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 DataFrame</a:t>
            </a:r>
            <a:endParaRPr b="1" sz="4000">
              <a:solidFill>
                <a:schemeClr val="dk1"/>
              </a:solidFill>
              <a:latin typeface="DM Sans"/>
              <a:ea typeface="DM Sans"/>
              <a:cs typeface="DM Sans"/>
              <a:sym typeface="DM Sans"/>
            </a:endParaRPr>
          </a:p>
        </p:txBody>
      </p:sp>
      <p:sp>
        <p:nvSpPr>
          <p:cNvPr id="324" name="Google Shape;324;p93"/>
          <p:cNvSpPr txBox="1"/>
          <p:nvPr/>
        </p:nvSpPr>
        <p:spPr>
          <a:xfrm>
            <a:off x="457725" y="2290650"/>
            <a:ext cx="42135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DataFrame é uma estrutura de dados </a:t>
            </a:r>
            <a:r>
              <a:rPr b="1" lang="pt-BR" sz="1350">
                <a:solidFill>
                  <a:schemeClr val="dk1"/>
                </a:solidFill>
                <a:latin typeface="DM Sans"/>
                <a:ea typeface="DM Sans"/>
                <a:cs typeface="DM Sans"/>
                <a:sym typeface="DM Sans"/>
              </a:rPr>
              <a:t>bidimensional </a:t>
            </a:r>
            <a:r>
              <a:rPr lang="pt-BR" sz="1350">
                <a:solidFill>
                  <a:schemeClr val="dk1"/>
                </a:solidFill>
                <a:latin typeface="DM Sans"/>
                <a:ea typeface="DM Sans"/>
                <a:cs typeface="DM Sans"/>
                <a:sym typeface="DM Sans"/>
              </a:rPr>
              <a:t>que pode armazenar dados de diferentes tipos em diferentes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Cada coluna ou linha pode ser relacionada a uma Serie, portanto </a:t>
            </a:r>
            <a:r>
              <a:rPr b="1" lang="pt-BR" sz="1350">
                <a:solidFill>
                  <a:schemeClr val="dk1"/>
                </a:solidFill>
                <a:highlight>
                  <a:srgbClr val="EAFF6A"/>
                </a:highlight>
                <a:latin typeface="DM Sans"/>
                <a:ea typeface="DM Sans"/>
                <a:cs typeface="DM Sans"/>
                <a:sym typeface="DM Sans"/>
              </a:rPr>
              <a:t>DataFrame é a junção de várias Series. </a:t>
            </a:r>
            <a:endParaRPr b="1" sz="1350">
              <a:solidFill>
                <a:schemeClr val="dk1"/>
              </a:solidFill>
              <a:highlight>
                <a:srgbClr val="EAFF6A"/>
              </a:highlight>
              <a:latin typeface="DM Sans"/>
              <a:ea typeface="DM Sans"/>
              <a:cs typeface="DM Sans"/>
              <a:sym typeface="DM Sans"/>
            </a:endParaRPr>
          </a:p>
        </p:txBody>
      </p:sp>
      <p:pic>
        <p:nvPicPr>
          <p:cNvPr id="325" name="Google Shape;325;p93"/>
          <p:cNvPicPr preferRelativeResize="0"/>
          <p:nvPr/>
        </p:nvPicPr>
        <p:blipFill>
          <a:blip r:embed="rId5">
            <a:alphaModFix/>
          </a:blip>
          <a:stretch>
            <a:fillRect/>
          </a:stretch>
        </p:blipFill>
        <p:spPr>
          <a:xfrm>
            <a:off x="6129585" y="936903"/>
            <a:ext cx="2299081" cy="1636639"/>
          </a:xfrm>
          <a:prstGeom prst="rect">
            <a:avLst/>
          </a:prstGeom>
          <a:noFill/>
          <a:ln>
            <a:noFill/>
          </a:ln>
        </p:spPr>
      </p:pic>
      <p:pic>
        <p:nvPicPr>
          <p:cNvPr id="326" name="Google Shape;326;p93"/>
          <p:cNvPicPr preferRelativeResize="0"/>
          <p:nvPr/>
        </p:nvPicPr>
        <p:blipFill>
          <a:blip r:embed="rId6">
            <a:alphaModFix/>
          </a:blip>
          <a:stretch>
            <a:fillRect/>
          </a:stretch>
        </p:blipFill>
        <p:spPr>
          <a:xfrm>
            <a:off x="5960900" y="2963650"/>
            <a:ext cx="2967025" cy="120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9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Leitura e Escrita</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22222"/>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